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3253" r:id="rId2"/>
    <p:sldId id="3171" r:id="rId3"/>
    <p:sldId id="3258" r:id="rId4"/>
    <p:sldId id="3254" r:id="rId5"/>
    <p:sldId id="3256" r:id="rId6"/>
  </p:sldIdLst>
  <p:sldSz cx="9144000" cy="6858000" type="letter"/>
  <p:notesSz cx="70993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0B41C"/>
    <a:srgbClr val="BA3106"/>
    <a:srgbClr val="FFCD00"/>
    <a:srgbClr val="FFD400"/>
    <a:srgbClr val="DB8D01"/>
    <a:srgbClr val="994F14"/>
    <a:srgbClr val="F69718"/>
    <a:srgbClr val="8A54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070" y="-84"/>
      </p:cViewPr>
      <p:guideLst>
        <p:guide orient="horz" pos="2960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07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3" tIns="46494" rIns="92993" bIns="46494" numCol="1" anchor="t" anchorCtr="0" compatLnSpc="1">
            <a:prstTxWarp prst="textNoShape">
              <a:avLst/>
            </a:prstTxWarp>
          </a:bodyPr>
          <a:lstStyle>
            <a:lvl1pPr algn="l" defTabSz="930651" eaLnBrk="0" hangingPunct="0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2088" y="0"/>
            <a:ext cx="30575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3" tIns="46494" rIns="92993" bIns="46494" numCol="1" anchor="t" anchorCtr="0" compatLnSpc="1">
            <a:prstTxWarp prst="textNoShape">
              <a:avLst/>
            </a:prstTxWarp>
          </a:bodyPr>
          <a:lstStyle>
            <a:lvl1pPr algn="r" defTabSz="930651" eaLnBrk="0" hangingPunct="0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2225"/>
            <a:ext cx="306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3" tIns="46494" rIns="92993" bIns="46494" numCol="1" anchor="b" anchorCtr="0" compatLnSpc="1">
            <a:prstTxWarp prst="textNoShape">
              <a:avLst/>
            </a:prstTxWarp>
          </a:bodyPr>
          <a:lstStyle>
            <a:lvl1pPr algn="l" defTabSz="930651" eaLnBrk="0" hangingPunct="0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2088" y="8912225"/>
            <a:ext cx="305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3" tIns="46494" rIns="92993" bIns="46494" numCol="1" anchor="b" anchorCtr="0" compatLnSpc="1">
            <a:prstTxWarp prst="textNoShape">
              <a:avLst/>
            </a:prstTxWarp>
          </a:bodyPr>
          <a:lstStyle>
            <a:lvl1pPr algn="r" defTabSz="930651" eaLnBrk="0" hangingPunct="0">
              <a:defRPr sz="1200" b="0">
                <a:latin typeface="Times New Roman"/>
              </a:defRPr>
            </a:lvl1pPr>
          </a:lstStyle>
          <a:p>
            <a:pPr>
              <a:defRPr/>
            </a:pPr>
            <a:fld id="{657257F1-FB26-4BCC-80E7-24B268E73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07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3" tIns="46494" rIns="92993" bIns="46494" numCol="1" anchor="t" anchorCtr="0" compatLnSpc="1">
            <a:prstTxWarp prst="textNoShape">
              <a:avLst/>
            </a:prstTxWarp>
          </a:bodyPr>
          <a:lstStyle>
            <a:lvl1pPr algn="l" defTabSz="930651" eaLnBrk="0" hangingPunct="0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2088" y="0"/>
            <a:ext cx="30575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3" tIns="46494" rIns="92993" bIns="46494" numCol="1" anchor="t" anchorCtr="0" compatLnSpc="1">
            <a:prstTxWarp prst="textNoShape">
              <a:avLst/>
            </a:prstTxWarp>
          </a:bodyPr>
          <a:lstStyle>
            <a:lvl1pPr algn="r" defTabSz="930651" eaLnBrk="0" hangingPunct="0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46288" y="315913"/>
            <a:ext cx="2970212" cy="222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2689225"/>
            <a:ext cx="7059613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3" tIns="46494" rIns="92993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2225"/>
            <a:ext cx="306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3" tIns="46494" rIns="92993" bIns="46494" numCol="1" anchor="b" anchorCtr="0" compatLnSpc="1">
            <a:prstTxWarp prst="textNoShape">
              <a:avLst/>
            </a:prstTxWarp>
          </a:bodyPr>
          <a:lstStyle>
            <a:lvl1pPr algn="l" defTabSz="930651" eaLnBrk="0" hangingPunct="0">
              <a:defRPr sz="1200" b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2088" y="8912225"/>
            <a:ext cx="305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3" tIns="46494" rIns="92993" bIns="46494" numCol="1" anchor="b" anchorCtr="0" compatLnSpc="1">
            <a:prstTxWarp prst="textNoShape">
              <a:avLst/>
            </a:prstTxWarp>
          </a:bodyPr>
          <a:lstStyle>
            <a:lvl1pPr algn="r" defTabSz="930651" eaLnBrk="0" hangingPunct="0">
              <a:defRPr sz="1200" b="0">
                <a:latin typeface="Times New Roman"/>
              </a:defRPr>
            </a:lvl1pPr>
          </a:lstStyle>
          <a:p>
            <a:pPr>
              <a:defRPr/>
            </a:pPr>
            <a:fld id="{C5F88F7D-0964-41BB-BFB2-CF03841F6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ts val="1600"/>
      </a:spcBef>
      <a:spcAft>
        <a:spcPct val="0"/>
      </a:spcAft>
      <a:defRPr sz="16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C166673-45C6-49FC-861B-472F58608DE2}" type="slidenum">
              <a:rPr lang="en-US" smtClean="0">
                <a:latin typeface="Times New Roman" pitchFamily="18" charset="0"/>
              </a:rPr>
              <a:pPr defTabSz="930275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4868BC40-98D2-4049-BC2E-23C1A4351032}" type="slidenum">
              <a:rPr lang="en-US" smtClean="0">
                <a:latin typeface="Times New Roman" pitchFamily="18" charset="0"/>
              </a:rPr>
              <a:pPr defTabSz="930275"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8877BF4E-8CB7-4A72-8C6D-DEAE325DC7CF}" type="slidenum">
              <a:rPr lang="en-US" smtClean="0">
                <a:latin typeface="Times New Roman" pitchFamily="18" charset="0"/>
              </a:rPr>
              <a:pPr defTabSz="930275"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D7EF6F5-29BA-4684-A1B6-71921A2AA1C1}" type="slidenum">
              <a:rPr lang="en-US" smtClean="0">
                <a:latin typeface="Times New Roman" pitchFamily="18" charset="0"/>
              </a:rPr>
              <a:pPr defTabSz="930275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007803OL_GA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0" y="52705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5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6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9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42888"/>
            <a:ext cx="88820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49238" y="1200150"/>
            <a:ext cx="8599487" cy="47640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4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5" name="Picture 22" descr="UP2.gif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8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9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U:\002910RR.jpg"/>
          <p:cNvPicPr>
            <a:picLocks noChangeAspect="1" noChangeArrowheads="1"/>
          </p:cNvPicPr>
          <p:nvPr/>
        </p:nvPicPr>
        <p:blipFill>
          <a:blip r:embed="rId2" cstate="print"/>
          <a:srcRect r="38393" b="17352"/>
          <a:stretch>
            <a:fillRect/>
          </a:stretch>
        </p:blipFill>
        <p:spPr bwMode="auto">
          <a:xfrm>
            <a:off x="6708775" y="2012950"/>
            <a:ext cx="243522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006642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76438"/>
            <a:ext cx="63055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U:\000 photostock show\006652P.jpg"/>
          <p:cNvPicPr>
            <a:picLocks noChangeAspect="1" noChangeArrowheads="1"/>
          </p:cNvPicPr>
          <p:nvPr/>
        </p:nvPicPr>
        <p:blipFill>
          <a:blip r:embed="rId4" cstate="print"/>
          <a:srcRect l="37627" r="17207" b="6079"/>
          <a:stretch>
            <a:fillRect/>
          </a:stretch>
        </p:blipFill>
        <p:spPr bwMode="auto">
          <a:xfrm>
            <a:off x="4314825" y="1982788"/>
            <a:ext cx="253841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7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8" name="Picture 22" descr="UP2.gif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21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2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pril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t="16431" b="15836"/>
          <a:stretch>
            <a:fillRect/>
          </a:stretch>
        </p:blipFill>
        <p:spPr bwMode="auto">
          <a:xfrm>
            <a:off x="0" y="2005013"/>
            <a:ext cx="9144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202247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0" y="6069013"/>
            <a:ext cx="9144000" cy="788987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Line 48"/>
          <p:cNvSpPr>
            <a:spLocks noChangeShapeType="1"/>
          </p:cNvSpPr>
          <p:nvPr/>
        </p:nvSpPr>
        <p:spPr bwMode="auto">
          <a:xfrm flipH="1" flipV="1">
            <a:off x="0" y="6384925"/>
            <a:ext cx="6521450" cy="11113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Freeform 46"/>
          <p:cNvSpPr>
            <a:spLocks/>
          </p:cNvSpPr>
          <p:nvPr/>
        </p:nvSpPr>
        <p:spPr bwMode="auto">
          <a:xfrm>
            <a:off x="0" y="6092825"/>
            <a:ext cx="3157538" cy="1825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Rectangle 121"/>
          <p:cNvSpPr>
            <a:spLocks noChangeArrowheads="1"/>
          </p:cNvSpPr>
          <p:nvPr/>
        </p:nvSpPr>
        <p:spPr bwMode="auto">
          <a:xfrm>
            <a:off x="3970338" y="6286500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0" y="6199188"/>
            <a:ext cx="6343650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Freeform 51"/>
          <p:cNvSpPr>
            <a:spLocks/>
          </p:cNvSpPr>
          <p:nvPr/>
        </p:nvSpPr>
        <p:spPr bwMode="auto">
          <a:xfrm>
            <a:off x="0" y="6467475"/>
            <a:ext cx="5400675" cy="258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0" y="6538913"/>
            <a:ext cx="6905625" cy="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 flipH="1">
            <a:off x="0" y="6135688"/>
            <a:ext cx="8967788" cy="635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 flipH="1">
            <a:off x="0" y="6780213"/>
            <a:ext cx="8488363" cy="12700"/>
          </a:xfrm>
          <a:prstGeom prst="line">
            <a:avLst/>
          </a:prstGeom>
          <a:noFill/>
          <a:ln w="22225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5" name="Straight Connector 37"/>
          <p:cNvCxnSpPr>
            <a:cxnSpLocks noChangeShapeType="1"/>
          </p:cNvCxnSpPr>
          <p:nvPr/>
        </p:nvCxnSpPr>
        <p:spPr bwMode="auto">
          <a:xfrm rot="10800000">
            <a:off x="0" y="6602413"/>
            <a:ext cx="7753350" cy="1587"/>
          </a:xfrm>
          <a:prstGeom prst="line">
            <a:avLst/>
          </a:prstGeom>
          <a:noFill/>
          <a:ln w="22225" algn="ctr">
            <a:solidFill>
              <a:srgbClr val="DB8D01"/>
            </a:solidFill>
            <a:round/>
            <a:headEnd/>
            <a:tailEnd/>
          </a:ln>
        </p:spPr>
      </p:cxnSp>
      <p:pic>
        <p:nvPicPr>
          <p:cNvPr id="16" name="Picture 22" descr="UP2.gif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69113" y="6224588"/>
            <a:ext cx="2032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0" y="1951038"/>
            <a:ext cx="9144000" cy="107950"/>
          </a:xfrm>
          <a:prstGeom prst="rect">
            <a:avLst/>
          </a:prstGeom>
          <a:solidFill>
            <a:srgbClr val="BA31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" name="Rectangle 97"/>
          <p:cNvSpPr>
            <a:spLocks noChangeArrowheads="1"/>
          </p:cNvSpPr>
          <p:nvPr/>
        </p:nvSpPr>
        <p:spPr bwMode="auto">
          <a:xfrm>
            <a:off x="0" y="1976438"/>
            <a:ext cx="9144000" cy="79375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9" name="Straight Connector 37"/>
          <p:cNvCxnSpPr>
            <a:cxnSpLocks noChangeShapeType="1"/>
          </p:cNvCxnSpPr>
          <p:nvPr/>
        </p:nvCxnSpPr>
        <p:spPr bwMode="auto">
          <a:xfrm>
            <a:off x="0" y="365760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0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3367881" y="3007519"/>
            <a:ext cx="9525" cy="6745288"/>
          </a:xfrm>
          <a:prstGeom prst="line">
            <a:avLst/>
          </a:prstGeom>
          <a:noFill/>
          <a:ln w="38100" algn="ctr">
            <a:solidFill>
              <a:srgbClr val="BA310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95" y="285750"/>
            <a:ext cx="8569605" cy="1409700"/>
          </a:xfrm>
        </p:spPr>
        <p:txBody>
          <a:bodyPr/>
          <a:lstStyle>
            <a:lvl1pPr algn="l">
              <a:defRPr sz="3200" b="1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396" y="1570325"/>
            <a:ext cx="8569604" cy="537882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98" y="1154430"/>
            <a:ext cx="8986202" cy="476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54" y="1154430"/>
            <a:ext cx="4322762" cy="47640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154430"/>
            <a:ext cx="4453128" cy="47640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48" y="145334"/>
            <a:ext cx="8982352" cy="10184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491" y="1258016"/>
            <a:ext cx="42856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491" y="1897777"/>
            <a:ext cx="4285673" cy="4235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309" y="1258016"/>
            <a:ext cx="44426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309" y="1897777"/>
            <a:ext cx="4442691" cy="42351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0B41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Line 48"/>
          <p:cNvSpPr>
            <a:spLocks noChangeShapeType="1"/>
          </p:cNvSpPr>
          <p:nvPr/>
        </p:nvSpPr>
        <p:spPr bwMode="auto">
          <a:xfrm flipH="1">
            <a:off x="0" y="6543675"/>
            <a:ext cx="7058025" cy="0"/>
          </a:xfrm>
          <a:prstGeom prst="line">
            <a:avLst/>
          </a:prstGeom>
          <a:noFill/>
          <a:ln w="38100">
            <a:solidFill>
              <a:srgbClr val="E3A2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46"/>
          <p:cNvSpPr>
            <a:spLocks/>
          </p:cNvSpPr>
          <p:nvPr/>
        </p:nvSpPr>
        <p:spPr bwMode="auto">
          <a:xfrm>
            <a:off x="0" y="6350000"/>
            <a:ext cx="3157538" cy="10953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253" y="0"/>
              </a:cxn>
              <a:cxn ang="0">
                <a:pos x="2160" y="93"/>
              </a:cxn>
              <a:cxn ang="0">
                <a:pos x="0" y="93"/>
              </a:cxn>
            </a:cxnLst>
            <a:rect l="0" t="0" r="r" b="b"/>
            <a:pathLst>
              <a:path w="2253" h="93">
                <a:moveTo>
                  <a:pt x="3" y="0"/>
                </a:moveTo>
                <a:lnTo>
                  <a:pt x="2253" y="0"/>
                </a:lnTo>
                <a:lnTo>
                  <a:pt x="2160" y="93"/>
                </a:lnTo>
                <a:lnTo>
                  <a:pt x="0" y="93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 flipH="1">
            <a:off x="0" y="6515100"/>
            <a:ext cx="7038975" cy="0"/>
          </a:xfrm>
          <a:prstGeom prst="line">
            <a:avLst/>
          </a:prstGeom>
          <a:noFill/>
          <a:ln w="38100">
            <a:solidFill>
              <a:srgbClr val="BA310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" name="Rectangle 121"/>
          <p:cNvSpPr>
            <a:spLocks noChangeArrowheads="1"/>
          </p:cNvSpPr>
          <p:nvPr/>
        </p:nvSpPr>
        <p:spPr bwMode="auto">
          <a:xfrm>
            <a:off x="3970338" y="6416675"/>
            <a:ext cx="4065587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Line 49"/>
          <p:cNvSpPr>
            <a:spLocks noChangeShapeType="1"/>
          </p:cNvSpPr>
          <p:nvPr/>
        </p:nvSpPr>
        <p:spPr bwMode="auto">
          <a:xfrm flipH="1">
            <a:off x="0" y="6430963"/>
            <a:ext cx="6343650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 flipH="1">
            <a:off x="3495675" y="6381750"/>
            <a:ext cx="3657600" cy="1588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" name="Freeform 51"/>
          <p:cNvSpPr>
            <a:spLocks/>
          </p:cNvSpPr>
          <p:nvPr/>
        </p:nvSpPr>
        <p:spPr bwMode="auto">
          <a:xfrm>
            <a:off x="0" y="6643688"/>
            <a:ext cx="5967413" cy="13811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759" y="0"/>
              </a:cxn>
              <a:cxn ang="0">
                <a:pos x="3651" y="84"/>
              </a:cxn>
              <a:cxn ang="0">
                <a:pos x="0" y="87"/>
              </a:cxn>
            </a:cxnLst>
            <a:rect l="0" t="0" r="r" b="b"/>
            <a:pathLst>
              <a:path w="3759" h="87">
                <a:moveTo>
                  <a:pt x="5" y="0"/>
                </a:moveTo>
                <a:lnTo>
                  <a:pt x="3759" y="0"/>
                </a:lnTo>
                <a:lnTo>
                  <a:pt x="3651" y="84"/>
                </a:lnTo>
                <a:lnTo>
                  <a:pt x="0" y="87"/>
                </a:lnTo>
              </a:path>
            </a:pathLst>
          </a:custGeom>
          <a:solidFill>
            <a:srgbClr val="E3A20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 flipH="1">
            <a:off x="0" y="6677025"/>
            <a:ext cx="6905625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" name="Line 54"/>
          <p:cNvSpPr>
            <a:spLocks noChangeShapeType="1"/>
          </p:cNvSpPr>
          <p:nvPr/>
        </p:nvSpPr>
        <p:spPr bwMode="auto">
          <a:xfrm flipH="1">
            <a:off x="0" y="6715125"/>
            <a:ext cx="8172450" cy="0"/>
          </a:xfrm>
          <a:prstGeom prst="line">
            <a:avLst/>
          </a:prstGeom>
          <a:noFill/>
          <a:ln w="19050">
            <a:solidFill>
              <a:srgbClr val="DB8D0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2" name="Rectangle 43"/>
          <p:cNvSpPr txBox="1">
            <a:spLocks noChangeArrowheads="1"/>
          </p:cNvSpPr>
          <p:nvPr/>
        </p:nvSpPr>
        <p:spPr bwMode="auto">
          <a:xfrm>
            <a:off x="0" y="65833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 eaLnBrk="0" hangingPunct="0">
              <a:tabLst>
                <a:tab pos="461963" algn="l"/>
              </a:tabLst>
              <a:defRPr/>
            </a:pPr>
            <a:fld id="{E12802D0-8C96-4B61-B2EE-CB596125A427}" type="slidenum">
              <a:rPr lang="en-US" sz="1200"/>
              <a:pPr eaLnBrk="0" hangingPunct="0">
                <a:tabLst>
                  <a:tab pos="461963" algn="l"/>
                </a:tabLst>
                <a:defRPr/>
              </a:pPr>
              <a:t>‹#›</a:t>
            </a:fld>
            <a:endParaRPr lang="en-US" sz="1200" dirty="0"/>
          </a:p>
        </p:txBody>
      </p:sp>
      <p:sp>
        <p:nvSpPr>
          <p:cNvPr id="103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152525"/>
            <a:ext cx="8986837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7163" y="150813"/>
            <a:ext cx="89868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9" name="Picture 22" descr="UP2.gif"/>
          <p:cNvPicPr>
            <a:picLocks noChangeAspect="1"/>
          </p:cNvPicPr>
          <p:nvPr/>
        </p:nvPicPr>
        <p:blipFill>
          <a:blip r:embed="rId1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7248525" y="6373813"/>
            <a:ext cx="16525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798" r:id="rId5"/>
    <p:sldLayoutId id="2147483799" r:id="rId6"/>
    <p:sldLayoutId id="2147483808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C357F"/>
          </a:solidFill>
          <a:latin typeface="Arial" charset="0"/>
        </a:defRPr>
      </a:lvl9pPr>
    </p:titleStyle>
    <p:bodyStyle>
      <a:lvl1pPr marL="230188" indent="-230188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+mn-lt"/>
        </a:defRPr>
      </a:lvl2pPr>
      <a:lvl3pPr marL="969963" indent="-176213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b="1">
          <a:solidFill>
            <a:schemeClr val="tx1"/>
          </a:solidFill>
          <a:latin typeface="+mn-lt"/>
        </a:defRPr>
      </a:lvl3pPr>
      <a:lvl4pPr marL="1314450" indent="-230188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+mn-lt"/>
        </a:defRPr>
      </a:lvl4pPr>
      <a:lvl5pPr marL="1719263" indent="-230188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»"/>
        <a:defRPr b="1">
          <a:solidFill>
            <a:schemeClr val="tx1"/>
          </a:solidFill>
          <a:latin typeface="+mn-lt"/>
        </a:defRPr>
      </a:lvl5pPr>
      <a:lvl6pPr marL="21764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6pPr>
      <a:lvl7pPr marL="26336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7pPr>
      <a:lvl8pPr marL="30908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8pPr>
      <a:lvl9pPr marL="3548063" indent="-2301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C357F"/>
        </a:buClr>
        <a:buChar char="»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74675" y="285750"/>
            <a:ext cx="8569325" cy="1409700"/>
          </a:xfrm>
        </p:spPr>
        <p:txBody>
          <a:bodyPr/>
          <a:lstStyle/>
          <a:p>
            <a:r>
              <a:rPr lang="en-US" smtClean="0"/>
              <a:t>Shipping Scrap Steel with Union Pacific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574675" y="1570038"/>
            <a:ext cx="8569325" cy="538162"/>
          </a:xfrm>
        </p:spPr>
        <p:txBody>
          <a:bodyPr/>
          <a:lstStyle/>
          <a:p>
            <a:r>
              <a:rPr lang="en-US" dirty="0" smtClean="0"/>
              <a:t>September 2014</a:t>
            </a:r>
          </a:p>
        </p:txBody>
      </p:sp>
      <p:pic>
        <p:nvPicPr>
          <p:cNvPr id="7172" name="Picture 6" descr="006642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6438"/>
            <a:ext cx="63055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600" y="1965325"/>
            <a:ext cx="38354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Scrap Steel &amp; Union Pacific</a:t>
            </a:r>
            <a:br>
              <a:rPr lang="en-US" smtClean="0"/>
            </a:br>
            <a:endParaRPr lang="en-US" sz="2400" i="1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7163" y="1154113"/>
            <a:ext cx="6667500" cy="4764087"/>
          </a:xfrm>
        </p:spPr>
        <p:txBody>
          <a:bodyPr/>
          <a:lstStyle/>
          <a:p>
            <a:r>
              <a:rPr lang="en-US" sz="2400" smtClean="0"/>
              <a:t>Union Pacific is committed to: </a:t>
            </a:r>
          </a:p>
          <a:p>
            <a:pPr lvl="1"/>
            <a:r>
              <a:rPr lang="en-US" smtClean="0"/>
              <a:t>Transportation Value</a:t>
            </a:r>
          </a:p>
          <a:p>
            <a:pPr lvl="1"/>
            <a:r>
              <a:rPr lang="en-US" smtClean="0"/>
              <a:t>Customer Satisfaction</a:t>
            </a:r>
          </a:p>
          <a:p>
            <a:pPr lvl="1"/>
            <a:r>
              <a:rPr lang="en-US" smtClean="0"/>
              <a:t>Safety</a:t>
            </a:r>
            <a:endParaRPr lang="en-US" sz="1400" smtClean="0"/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188" y="1744663"/>
            <a:ext cx="47228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" y="3494088"/>
            <a:ext cx="41624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AAR loading rules were established to protect:</a:t>
            </a:r>
          </a:p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462463"/>
            <a:ext cx="88487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3888" lvl="1" indent="-2794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200" kern="0" dirty="0">
                <a:latin typeface="+mn-lt"/>
              </a:rPr>
              <a:t>Customers</a:t>
            </a:r>
          </a:p>
          <a:p>
            <a:pPr marL="623888" lvl="1" indent="-2794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200" kern="0" dirty="0">
                <a:latin typeface="+mn-lt"/>
              </a:rPr>
              <a:t>Railroad Employees</a:t>
            </a:r>
          </a:p>
          <a:p>
            <a:pPr marL="623888" lvl="1" indent="-2794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200" kern="0" dirty="0">
                <a:latin typeface="+mn-lt"/>
              </a:rPr>
              <a:t>Personal and Public Property</a:t>
            </a:r>
          </a:p>
          <a:p>
            <a:pPr marL="623888" lvl="1" indent="-27940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–"/>
              <a:defRPr/>
            </a:pPr>
            <a:endParaRPr lang="en-US" sz="2200" kern="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Loading Rules for Scrap Steel</a:t>
            </a:r>
            <a:br>
              <a:rPr lang="en-US" smtClean="0"/>
            </a:br>
            <a:endParaRPr lang="en-US" sz="2400" i="1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7163" y="900113"/>
            <a:ext cx="8986837" cy="5083175"/>
          </a:xfrm>
        </p:spPr>
        <p:txBody>
          <a:bodyPr/>
          <a:lstStyle/>
          <a:p>
            <a:r>
              <a:rPr lang="en-US" smtClean="0"/>
              <a:t>Loose Scrap</a:t>
            </a:r>
          </a:p>
          <a:p>
            <a:pPr lvl="1"/>
            <a:r>
              <a:rPr lang="en-US" smtClean="0"/>
              <a:t>Loading must be </a:t>
            </a:r>
            <a:r>
              <a:rPr lang="en-US" u="sng" smtClean="0"/>
              <a:t>below</a:t>
            </a:r>
            <a:r>
              <a:rPr lang="en-US" smtClean="0"/>
              <a:t> the top of rail car sides and ends of car at any point of the load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913" y="2416175"/>
            <a:ext cx="51450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8" y="2252663"/>
            <a:ext cx="3616325" cy="394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600" dirty="0">
                <a:latin typeface="+mn-lt"/>
              </a:rPr>
              <a:t>Baled Scrap</a:t>
            </a:r>
          </a:p>
          <a:p>
            <a:pPr marL="623888" lvl="1" indent="-2794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200" dirty="0">
                <a:latin typeface="+mn-lt"/>
              </a:rPr>
              <a:t>Must have 51% of the bale below the top of the gondola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600" dirty="0">
                <a:latin typeface="+mn-lt"/>
              </a:rPr>
              <a:t>Violations</a:t>
            </a:r>
          </a:p>
          <a:p>
            <a:pPr marL="623888" lvl="1" indent="-2794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Tx/>
              <a:buChar char="–"/>
              <a:defRPr/>
            </a:pPr>
            <a:r>
              <a:rPr lang="en-US" sz="2200" dirty="0">
                <a:latin typeface="+mn-lt"/>
              </a:rPr>
              <a:t>Shipments found in violation are subject to being reworked at the customers cost</a:t>
            </a:r>
          </a:p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Shipping Loose Scrap in Gondolas</a:t>
            </a:r>
            <a:br>
              <a:rPr lang="en-US" smtClean="0"/>
            </a:br>
            <a:r>
              <a:rPr lang="en-US" smtClean="0"/>
              <a:t>	</a:t>
            </a:r>
            <a:r>
              <a:rPr lang="en-US" sz="2400" smtClean="0">
                <a:solidFill>
                  <a:schemeClr val="tx1"/>
                </a:solidFill>
              </a:rPr>
              <a:t>Examples:</a:t>
            </a:r>
            <a:r>
              <a:rPr lang="en-US" smtClean="0"/>
              <a:t> </a:t>
            </a:r>
            <a:r>
              <a:rPr lang="en-US" sz="2400" i="1" smtClean="0">
                <a:solidFill>
                  <a:schemeClr val="tx1"/>
                </a:solidFill>
              </a:rPr>
              <a:t>Not Acceptable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7163" y="1154113"/>
            <a:ext cx="8986837" cy="4764087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en-US" smtClean="0"/>
              <a:t> </a:t>
            </a:r>
          </a:p>
          <a:p>
            <a:pPr lvl="1"/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1084263"/>
            <a:ext cx="782002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3411538"/>
            <a:ext cx="7793038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endParaRPr lang="en-US" sz="2400" i="1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7163" y="1154113"/>
            <a:ext cx="4592637" cy="476408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 Shipment Quality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American Association of Railroads</a:t>
            </a:r>
          </a:p>
          <a:p>
            <a:pPr lvl="1">
              <a:buFontTx/>
              <a:buNone/>
            </a:pPr>
            <a:endParaRPr lang="en-US" sz="1800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788" y="803275"/>
            <a:ext cx="4367212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4078288"/>
            <a:ext cx="3667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0" y="2387600"/>
            <a:ext cx="4352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smtClean="0"/>
              <a:t>http://www.uprr.com/customers/dam-prev/index.shtml</a:t>
            </a:r>
            <a:endParaRPr lang="en-US" sz="1600" dirty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303213" y="4424363"/>
            <a:ext cx="4352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/>
              <a:t>http://www.aar.com/otlr.htm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rap Steel in Gondolas">
  <a:themeElements>
    <a:clrScheme name="Union Pacific">
      <a:dk1>
        <a:srgbClr val="000000"/>
      </a:dk1>
      <a:lt1>
        <a:srgbClr val="C0C0C0"/>
      </a:lt1>
      <a:dk2>
        <a:srgbClr val="00247D"/>
      </a:dk2>
      <a:lt2>
        <a:srgbClr val="CA0000"/>
      </a:lt2>
      <a:accent1>
        <a:srgbClr val="FFD400"/>
      </a:accent1>
      <a:accent2>
        <a:srgbClr val="6699C2"/>
      </a:accent2>
      <a:accent3>
        <a:srgbClr val="FC9114"/>
      </a:accent3>
      <a:accent4>
        <a:srgbClr val="638F38"/>
      </a:accent4>
      <a:accent5>
        <a:srgbClr val="8A5418"/>
      </a:accent5>
      <a:accent6>
        <a:srgbClr val="994DA1"/>
      </a:accent6>
      <a:hlink>
        <a:srgbClr val="00247D"/>
      </a:hlink>
      <a:folHlink>
        <a:srgbClr val="0024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FF"/>
        </a:dk1>
        <a:lt1>
          <a:srgbClr val="FFFFFF"/>
        </a:lt1>
        <a:dk2>
          <a:srgbClr val="FF0000"/>
        </a:dk2>
        <a:lt2>
          <a:srgbClr val="808080"/>
        </a:lt2>
        <a:accent1>
          <a:srgbClr val="FFCC00"/>
        </a:accent1>
        <a:accent2>
          <a:srgbClr val="0099CC"/>
        </a:accent2>
        <a:accent3>
          <a:srgbClr val="FFAAAA"/>
        </a:accent3>
        <a:accent4>
          <a:srgbClr val="DADADA"/>
        </a:accent4>
        <a:accent5>
          <a:srgbClr val="FFE2AA"/>
        </a:accent5>
        <a:accent6>
          <a:srgbClr val="008AB9"/>
        </a:accent6>
        <a:hlink>
          <a:srgbClr val="FF66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C0C0"/>
        </a:lt1>
        <a:dk2>
          <a:srgbClr val="1C357F"/>
        </a:dk2>
        <a:lt2>
          <a:srgbClr val="CA0000"/>
        </a:lt2>
        <a:accent1>
          <a:srgbClr val="FFC300"/>
        </a:accent1>
        <a:accent2>
          <a:srgbClr val="A3BCDA"/>
        </a:accent2>
        <a:accent3>
          <a:srgbClr val="DCDCDC"/>
        </a:accent3>
        <a:accent4>
          <a:srgbClr val="000000"/>
        </a:accent4>
        <a:accent5>
          <a:srgbClr val="FFDEAA"/>
        </a:accent5>
        <a:accent6>
          <a:srgbClr val="93AAC5"/>
        </a:accent6>
        <a:hlink>
          <a:srgbClr val="F05A0A"/>
        </a:hlink>
        <a:folHlink>
          <a:srgbClr val="056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Scrap Steel in Gondolas</Template>
  <TotalTime>1276</TotalTime>
  <Words>120</Words>
  <Application>Microsoft Office PowerPoint</Application>
  <PresentationFormat>Letter Paper (8.5x11 in)</PresentationFormat>
  <Paragraphs>34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Scrap Steel in Gondolas</vt:lpstr>
      <vt:lpstr>Shipping Scrap Steel with Union Pacific</vt:lpstr>
      <vt:lpstr>Scrap Steel &amp; Union Pacific </vt:lpstr>
      <vt:lpstr>General Loading Rules for Scrap Steel </vt:lpstr>
      <vt:lpstr>Shipping Loose Scrap in Gondolas  Examples: Not Acceptable</vt:lpstr>
      <vt:lpstr>Resources </vt:lpstr>
    </vt:vector>
  </TitlesOfParts>
  <Company>Union Pacific Railroad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Shipping Scrap Steel with Union Pacific</dc:title>
  <dc:creator>smkt381</dc:creator>
  <cp:lastModifiedBy>smkt226</cp:lastModifiedBy>
  <cp:revision>11</cp:revision>
  <dcterms:created xsi:type="dcterms:W3CDTF">2011-11-04T20:48:08Z</dcterms:created>
  <dcterms:modified xsi:type="dcterms:W3CDTF">2014-10-02T21:55:59Z</dcterms:modified>
</cp:coreProperties>
</file>