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3171" r:id="rId2"/>
  </p:sldIdLst>
  <p:sldSz cx="9144000" cy="6858000" type="letter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</p:showPr>
  <p:clrMru>
    <a:srgbClr val="CACACA"/>
    <a:srgbClr val="F0B41C"/>
    <a:srgbClr val="BA3106"/>
    <a:srgbClr val="FFCD00"/>
    <a:srgbClr val="FFD400"/>
    <a:srgbClr val="DB8D01"/>
    <a:srgbClr val="994F14"/>
    <a:srgbClr val="F69718"/>
    <a:srgbClr val="8A54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9" autoAdjust="0"/>
    <p:restoredTop sz="94660"/>
  </p:normalViewPr>
  <p:slideViewPr>
    <p:cSldViewPr snapToGrid="0">
      <p:cViewPr>
        <p:scale>
          <a:sx n="80" d="100"/>
          <a:sy n="80" d="100"/>
        </p:scale>
        <p:origin x="-1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962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373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973" y="0"/>
            <a:ext cx="3019238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877"/>
            <a:ext cx="3022373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973" y="8815877"/>
            <a:ext cx="3019238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fld id="{3FD55080-DEF7-484D-9681-850C94ECC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373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1973" y="0"/>
            <a:ext cx="3019238" cy="4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9300" y="312738"/>
            <a:ext cx="2935288" cy="220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2660152"/>
            <a:ext cx="6971210" cy="623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877"/>
            <a:ext cx="3022373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l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1973" y="8815877"/>
            <a:ext cx="3019238" cy="4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5" rIns="91914" bIns="45955" numCol="1" anchor="b" anchorCtr="0" compatLnSpc="1">
            <a:prstTxWarp prst="textNoShape">
              <a:avLst/>
            </a:prstTxWarp>
          </a:bodyPr>
          <a:lstStyle>
            <a:lvl1pPr algn="r" defTabSz="919855">
              <a:defRPr sz="1200" b="0">
                <a:latin typeface="Times New Roman"/>
              </a:defRPr>
            </a:lvl1pPr>
          </a:lstStyle>
          <a:p>
            <a:pPr>
              <a:defRPr/>
            </a:pPr>
            <a:fld id="{1D075A43-CEDB-490C-B737-8B9D4A38F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484"/>
            <a:fld id="{88BE1086-2292-4C9A-9A6B-660D355AAF79}" type="slidenum">
              <a:rPr lang="en-US" smtClean="0">
                <a:latin typeface="Times New Roman" pitchFamily="18" charset="0"/>
              </a:rPr>
              <a:pPr defTabSz="919484"/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07803OL_GA.jpg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0" y="52705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5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6" name="Picture 22" descr="UP2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9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0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" name="Picture 22" descr="150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81456" y="1403748"/>
            <a:ext cx="1344455" cy="4663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42888"/>
            <a:ext cx="88820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49238" y="1200150"/>
            <a:ext cx="8599487" cy="47640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007501RR.jpg"/>
          <p:cNvPicPr>
            <a:picLocks noChangeAspect="1"/>
          </p:cNvPicPr>
          <p:nvPr/>
        </p:nvPicPr>
        <p:blipFill>
          <a:blip r:embed="rId2" cstate="print"/>
          <a:srcRect l="33789" r="10820" b="10330"/>
          <a:stretch>
            <a:fillRect/>
          </a:stretch>
        </p:blipFill>
        <p:spPr bwMode="auto">
          <a:xfrm>
            <a:off x="5348288" y="2038350"/>
            <a:ext cx="3795712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over"/>
          <p:cNvPicPr>
            <a:picLocks noChangeAspect="1" noChangeArrowheads="1"/>
          </p:cNvPicPr>
          <p:nvPr/>
        </p:nvPicPr>
        <p:blipFill>
          <a:blip r:embed="rId3" cstate="print"/>
          <a:srcRect l="1801" r="16493"/>
          <a:stretch>
            <a:fillRect/>
          </a:stretch>
        </p:blipFill>
        <p:spPr bwMode="auto">
          <a:xfrm>
            <a:off x="0" y="1430338"/>
            <a:ext cx="5505450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6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7" name="Picture 22" descr="UP2.gif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20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1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" name="Picture 22" descr="150.w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481456" y="1403748"/>
            <a:ext cx="1344455" cy="4663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Night_Sky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1481137"/>
            <a:ext cx="9144001" cy="49149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7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8" name="Picture 22" descr="UP2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21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2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4" name="Picture 23" descr="150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81456" y="1403748"/>
            <a:ext cx="1344455" cy="4663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5" descr="007775T.jpg"/>
          <p:cNvPicPr>
            <a:picLocks noChangeAspect="1"/>
          </p:cNvPicPr>
          <p:nvPr userDrawn="1"/>
        </p:nvPicPr>
        <p:blipFill>
          <a:blip r:embed="rId2" cstate="print">
            <a:lum bright="10000"/>
          </a:blip>
          <a:srcRect t="11674" b="10981"/>
          <a:stretch>
            <a:fillRect/>
          </a:stretch>
        </p:blipFill>
        <p:spPr bwMode="auto">
          <a:xfrm>
            <a:off x="-1" y="1711760"/>
            <a:ext cx="9144001" cy="47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5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6" name="Picture 22" descr="UP2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9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0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" name="Picture 22" descr="150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81456" y="1403748"/>
            <a:ext cx="1344455" cy="4663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98" y="1154430"/>
            <a:ext cx="8986202" cy="476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54" y="1154430"/>
            <a:ext cx="4322762" cy="47640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154430"/>
            <a:ext cx="4453128" cy="47640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48" y="145334"/>
            <a:ext cx="8982352" cy="10184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491" y="1258016"/>
            <a:ext cx="42856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491" y="1897777"/>
            <a:ext cx="4285673" cy="4235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309" y="1258016"/>
            <a:ext cx="44426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309" y="1897777"/>
            <a:ext cx="4442691" cy="4235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7"/>
          <p:cNvSpPr>
            <a:spLocks noChangeArrowheads="1"/>
          </p:cNvSpPr>
          <p:nvPr/>
        </p:nvSpPr>
        <p:spPr bwMode="auto">
          <a:xfrm>
            <a:off x="0" y="6130212"/>
            <a:ext cx="9144000" cy="727788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0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1152525"/>
            <a:ext cx="8986837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7163" y="150813"/>
            <a:ext cx="89868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 flipH="1">
            <a:off x="-1" y="6451916"/>
            <a:ext cx="7310439" cy="0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8" name="Freeform 46"/>
          <p:cNvSpPr>
            <a:spLocks/>
          </p:cNvSpPr>
          <p:nvPr/>
        </p:nvSpPr>
        <p:spPr bwMode="auto">
          <a:xfrm>
            <a:off x="0" y="6199916"/>
            <a:ext cx="3157538" cy="1678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9" name="Line 47"/>
          <p:cNvSpPr>
            <a:spLocks noChangeShapeType="1"/>
          </p:cNvSpPr>
          <p:nvPr/>
        </p:nvSpPr>
        <p:spPr bwMode="auto">
          <a:xfrm flipH="1">
            <a:off x="-1" y="6423341"/>
            <a:ext cx="7281864" cy="0"/>
          </a:xfrm>
          <a:prstGeom prst="line">
            <a:avLst/>
          </a:prstGeom>
          <a:noFill/>
          <a:ln w="38100">
            <a:solidFill>
              <a:srgbClr val="BA310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" name="Rectangle 121"/>
          <p:cNvSpPr>
            <a:spLocks noChangeArrowheads="1"/>
          </p:cNvSpPr>
          <p:nvPr/>
        </p:nvSpPr>
        <p:spPr bwMode="auto">
          <a:xfrm>
            <a:off x="3970338" y="6446183"/>
            <a:ext cx="4065587" cy="5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H="1">
            <a:off x="0" y="6339204"/>
            <a:ext cx="6343650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H="1">
            <a:off x="3495675" y="6289145"/>
            <a:ext cx="3657600" cy="2434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3" name="Freeform 51"/>
          <p:cNvSpPr>
            <a:spLocks/>
          </p:cNvSpPr>
          <p:nvPr/>
        </p:nvSpPr>
        <p:spPr bwMode="auto">
          <a:xfrm>
            <a:off x="0" y="6515714"/>
            <a:ext cx="5967413" cy="21165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-1" y="6557273"/>
            <a:ext cx="6691314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5" name="Line 54"/>
          <p:cNvSpPr>
            <a:spLocks noChangeShapeType="1"/>
          </p:cNvSpPr>
          <p:nvPr/>
        </p:nvSpPr>
        <p:spPr bwMode="auto">
          <a:xfrm flipH="1">
            <a:off x="0" y="6595373"/>
            <a:ext cx="7462838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6" name="Rectangle 43"/>
          <p:cNvSpPr txBox="1">
            <a:spLocks noChangeArrowheads="1"/>
          </p:cNvSpPr>
          <p:nvPr/>
        </p:nvSpPr>
        <p:spPr bwMode="auto">
          <a:xfrm>
            <a:off x="87084" y="65833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tabLst>
                <a:tab pos="461963" algn="l"/>
              </a:tabLst>
              <a:defRPr/>
            </a:pPr>
            <a:fld id="{EE93FB08-B128-47E2-85DE-45167921E556}" type="slidenum">
              <a:rPr lang="en-US" sz="1200">
                <a:latin typeface="Arial" charset="0"/>
              </a:rPr>
              <a:pPr>
                <a:tabLst>
                  <a:tab pos="461963" algn="l"/>
                </a:tabLst>
                <a:defRPr/>
              </a:pPr>
              <a:t>‹#›</a:t>
            </a:fld>
            <a:endParaRPr lang="en-US" sz="1200" dirty="0">
              <a:latin typeface="Arial" charset="0"/>
            </a:endParaRPr>
          </a:p>
        </p:txBody>
      </p:sp>
      <p:sp>
        <p:nvSpPr>
          <p:cNvPr id="40" name="Rectangle 43"/>
          <p:cNvSpPr txBox="1">
            <a:spLocks noChangeArrowheads="1"/>
          </p:cNvSpPr>
          <p:nvPr/>
        </p:nvSpPr>
        <p:spPr bwMode="auto">
          <a:xfrm>
            <a:off x="87084" y="65833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tabLst>
                <a:tab pos="461963" algn="l"/>
              </a:tabLst>
              <a:defRPr/>
            </a:pPr>
            <a:fld id="{EE93FB08-B128-47E2-85DE-45167921E556}" type="slidenum">
              <a:rPr lang="en-US" sz="1200">
                <a:latin typeface="Arial" charset="0"/>
              </a:rPr>
              <a:pPr>
                <a:tabLst>
                  <a:tab pos="461963" algn="l"/>
                </a:tabLst>
                <a:defRPr/>
              </a:pPr>
              <a:t>‹#›</a:t>
            </a:fld>
            <a:endParaRPr lang="en-US" sz="1200" dirty="0">
              <a:latin typeface="Arial" charset="0"/>
            </a:endParaRPr>
          </a:p>
        </p:txBody>
      </p:sp>
      <p:pic>
        <p:nvPicPr>
          <p:cNvPr id="17" name="Picture 16" descr="150_locku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04101" y="6221626"/>
            <a:ext cx="1536192" cy="5395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82" r:id="rId5"/>
    <p:sldLayoutId id="2147483783" r:id="rId6"/>
    <p:sldLayoutId id="2147483792" r:id="rId7"/>
    <p:sldLayoutId id="2147483784" r:id="rId8"/>
    <p:sldLayoutId id="2147483785" r:id="rId9"/>
    <p:sldLayoutId id="2147483786" r:id="rId10"/>
    <p:sldLayoutId id="214748378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Font typeface="Times"/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94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+mn-lt"/>
        </a:defRPr>
      </a:lvl2pPr>
      <a:lvl3pPr marL="969963" indent="-176213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b="1">
          <a:solidFill>
            <a:schemeClr val="tx1"/>
          </a:solidFill>
          <a:latin typeface="+mn-lt"/>
        </a:defRPr>
      </a:lvl3pPr>
      <a:lvl4pPr marL="1314450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+mn-lt"/>
        </a:defRPr>
      </a:lvl4pPr>
      <a:lvl5pPr marL="17192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»"/>
        <a:defRPr b="1">
          <a:solidFill>
            <a:schemeClr val="tx1"/>
          </a:solidFill>
          <a:latin typeface="+mn-lt"/>
        </a:defRPr>
      </a:lvl5pPr>
      <a:lvl6pPr marL="21764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6pPr>
      <a:lvl7pPr marL="26336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7pPr>
      <a:lvl8pPr marL="30908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8pPr>
      <a:lvl9pPr marL="35480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150813"/>
            <a:ext cx="8986837" cy="751712"/>
          </a:xfrm>
        </p:spPr>
        <p:txBody>
          <a:bodyPr/>
          <a:lstStyle/>
          <a:p>
            <a:r>
              <a:rPr lang="en-US" sz="2400" dirty="0" smtClean="0"/>
              <a:t>Union Pacific </a:t>
            </a:r>
            <a:r>
              <a:rPr lang="en-US" sz="2400" dirty="0" smtClean="0"/>
              <a:t>Railroad Intermodal Terminals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i="1" dirty="0" smtClean="0">
                <a:solidFill>
                  <a:srgbClr val="FF0000"/>
                </a:solidFill>
              </a:rPr>
              <a:t>AGS (</a:t>
            </a:r>
            <a:r>
              <a:rPr lang="en-US" sz="1800" i="1" dirty="0" err="1" smtClean="0">
                <a:solidFill>
                  <a:srgbClr val="FF0000"/>
                </a:solidFill>
              </a:rPr>
              <a:t>Sistema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Automatizado</a:t>
            </a:r>
            <a:r>
              <a:rPr lang="en-US" sz="1800" i="1" dirty="0" smtClean="0">
                <a:solidFill>
                  <a:srgbClr val="FF0000"/>
                </a:solidFill>
              </a:rPr>
              <a:t> de </a:t>
            </a:r>
            <a:r>
              <a:rPr lang="en-US" sz="1800" i="1" dirty="0" err="1" smtClean="0">
                <a:solidFill>
                  <a:srgbClr val="FF0000"/>
                </a:solidFill>
              </a:rPr>
              <a:t>Puerta</a:t>
            </a:r>
            <a:r>
              <a:rPr lang="en-US" sz="1800" i="1" dirty="0" smtClean="0">
                <a:solidFill>
                  <a:srgbClr val="FF0000"/>
                </a:solidFill>
              </a:rPr>
              <a:t>) </a:t>
            </a:r>
            <a:r>
              <a:rPr lang="en-US" sz="1800" i="1" dirty="0" err="1" smtClean="0">
                <a:solidFill>
                  <a:srgbClr val="FF0000"/>
                </a:solidFill>
              </a:rPr>
              <a:t>Referencia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rápida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para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controladores</a:t>
            </a:r>
            <a:endParaRPr lang="en-US" sz="1800" i="1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8655" y="1923797"/>
            <a:ext cx="4375843" cy="2386946"/>
          </a:xfrm>
          <a:ln w="127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1400" dirty="0" err="1" smtClean="0"/>
              <a:t>Entrada</a:t>
            </a:r>
            <a:r>
              <a:rPr lang="en-US" sz="1400" dirty="0" smtClean="0"/>
              <a:t>:</a:t>
            </a:r>
          </a:p>
          <a:p>
            <a:pPr>
              <a:buNone/>
            </a:pPr>
            <a:r>
              <a:rPr lang="es-ES" sz="1100" i="1" dirty="0" smtClean="0"/>
              <a:t>Asegúrese de que la siguiente información está disponible: </a:t>
            </a:r>
            <a:br>
              <a:rPr lang="es-ES" sz="1100" i="1" dirty="0" smtClean="0"/>
            </a:br>
            <a:r>
              <a:rPr lang="es-ES" sz="1100" i="1" dirty="0" smtClean="0"/>
              <a:t>•Su número de licencia de conducir </a:t>
            </a:r>
            <a:br>
              <a:rPr lang="es-ES" sz="1100" i="1" dirty="0" smtClean="0"/>
            </a:br>
            <a:r>
              <a:rPr lang="es-ES" sz="1100" i="1" dirty="0" smtClean="0"/>
              <a:t>• Iniciales de la unidad y número (contenedor o chasis o remolque) </a:t>
            </a:r>
            <a:br>
              <a:rPr lang="es-ES" sz="1100" i="1" dirty="0" smtClean="0"/>
            </a:br>
            <a:r>
              <a:rPr lang="es-ES" sz="1100" i="1" dirty="0" smtClean="0"/>
              <a:t>•Numero de sello </a:t>
            </a:r>
            <a:br>
              <a:rPr lang="es-ES" sz="1100" i="1" dirty="0" smtClean="0"/>
            </a:br>
            <a:r>
              <a:rPr lang="es-ES" sz="1100" i="1" dirty="0" smtClean="0"/>
              <a:t>•Si es una </a:t>
            </a:r>
            <a:r>
              <a:rPr lang="es-ES" sz="1100" i="1" dirty="0" err="1" smtClean="0"/>
              <a:t>recoleccion</a:t>
            </a:r>
            <a:r>
              <a:rPr lang="es-ES" sz="1100" i="1" dirty="0" smtClean="0"/>
              <a:t> - ingrese el número de </a:t>
            </a:r>
            <a:r>
              <a:rPr lang="es-ES" sz="1100" i="1" dirty="0" err="1" smtClean="0"/>
              <a:t>recoleecion</a:t>
            </a:r>
            <a:r>
              <a:rPr lang="es-ES" sz="1100" i="1" dirty="0" smtClean="0"/>
              <a:t> para la unidad </a:t>
            </a:r>
          </a:p>
          <a:p>
            <a:r>
              <a:rPr lang="es-ES" sz="1100" i="1" dirty="0" smtClean="0"/>
              <a:t>Pulse  </a:t>
            </a:r>
            <a:r>
              <a:rPr lang="es-ES" sz="1100" i="1" dirty="0" smtClean="0">
                <a:solidFill>
                  <a:srgbClr val="FF0000"/>
                </a:solidFill>
              </a:rPr>
              <a:t>ENTER</a:t>
            </a:r>
            <a:r>
              <a:rPr lang="es-ES" sz="1100" i="1" dirty="0" smtClean="0"/>
              <a:t>   para iniciar el proceso en el quiosco.  </a:t>
            </a:r>
            <a:br>
              <a:rPr lang="es-ES" sz="1100" i="1" dirty="0" smtClean="0"/>
            </a:br>
            <a:endParaRPr lang="es-ES" sz="1100" i="1" dirty="0" smtClean="0"/>
          </a:p>
          <a:p>
            <a:pPr>
              <a:buNone/>
            </a:pPr>
            <a:r>
              <a:rPr lang="es-ES" sz="1100" i="1" dirty="0" smtClean="0"/>
              <a:t>Siga las indicaciones  que aparecen en la </a:t>
            </a:r>
            <a:r>
              <a:rPr lang="es-ES" sz="1100" i="1" dirty="0" err="1" smtClean="0"/>
              <a:t>pantella</a:t>
            </a:r>
            <a:r>
              <a:rPr lang="es-ES" sz="1100" i="1" dirty="0" smtClean="0"/>
              <a:t> quiosco conductor  </a:t>
            </a:r>
          </a:p>
          <a:p>
            <a:pPr>
              <a:buNone/>
            </a:pPr>
            <a:r>
              <a:rPr lang="es-ES" sz="1100" i="1" dirty="0" smtClean="0"/>
              <a:t>Al completar la transacción, el J-1 </a:t>
            </a:r>
            <a:r>
              <a:rPr lang="es-ES" sz="1100" i="1" dirty="0" err="1" smtClean="0"/>
              <a:t>sera</a:t>
            </a:r>
            <a:r>
              <a:rPr lang="es-ES" sz="1100" i="1" dirty="0" smtClean="0"/>
              <a:t> impreso</a:t>
            </a:r>
            <a:endParaRPr lang="en-US" sz="11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24500" y="1923802"/>
            <a:ext cx="4358244" cy="238694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1400" dirty="0" err="1" smtClean="0"/>
              <a:t>Salida</a:t>
            </a:r>
            <a:r>
              <a:rPr lang="en-US" sz="1400" dirty="0" smtClean="0"/>
              <a:t>:</a:t>
            </a:r>
          </a:p>
          <a:p>
            <a:r>
              <a:rPr lang="es-ES" sz="1200" dirty="0" smtClean="0"/>
              <a:t>Escanee el código de barras en el J-1 boleto recibido en la entrada.  </a:t>
            </a:r>
            <a:endParaRPr lang="en-US" sz="1200" dirty="0" smtClean="0"/>
          </a:p>
          <a:p>
            <a:pPr>
              <a:buNone/>
            </a:pPr>
            <a:r>
              <a:rPr lang="es-ES" sz="1200" dirty="0" smtClean="0"/>
              <a:t>Si usted no proporcionó su información recogida a la entrada, usted tendrá que proporcionar la siguiente información</a:t>
            </a:r>
          </a:p>
          <a:p>
            <a:r>
              <a:rPr lang="es-ES" sz="1200" dirty="0" smtClean="0"/>
              <a:t>Numero de </a:t>
            </a:r>
            <a:r>
              <a:rPr lang="es-ES" sz="1200" dirty="0" err="1" smtClean="0"/>
              <a:t>liberacion</a:t>
            </a:r>
            <a:r>
              <a:rPr lang="es-ES" sz="1200" dirty="0" smtClean="0"/>
              <a:t> (numero de </a:t>
            </a:r>
            <a:r>
              <a:rPr lang="es-ES" sz="1200" dirty="0" err="1" smtClean="0"/>
              <a:t>recoleccion</a:t>
            </a:r>
            <a:r>
              <a:rPr lang="es-ES" sz="1200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4380" y="902524"/>
            <a:ext cx="8728363" cy="102127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050" dirty="0" smtClean="0"/>
              <a:t>Información general: </a:t>
            </a:r>
            <a:br>
              <a:rPr lang="es-ES" sz="1050" dirty="0" smtClean="0"/>
            </a:br>
            <a:r>
              <a:rPr lang="es-ES" sz="1050" dirty="0" smtClean="0"/>
              <a:t>• El sistema AGS, es un </a:t>
            </a:r>
            <a:r>
              <a:rPr lang="es-ES" sz="1050" dirty="0" err="1" smtClean="0"/>
              <a:t>sitema</a:t>
            </a:r>
            <a:r>
              <a:rPr lang="es-ES" sz="1050" dirty="0" smtClean="0"/>
              <a:t> de </a:t>
            </a:r>
            <a:r>
              <a:rPr lang="es-ES" sz="1050" dirty="0" smtClean="0">
                <a:solidFill>
                  <a:srgbClr val="FF0000"/>
                </a:solidFill>
              </a:rPr>
              <a:t>auto-servicio</a:t>
            </a:r>
            <a:r>
              <a:rPr lang="es-ES" sz="1050" dirty="0" smtClean="0"/>
              <a:t> automatizado de control para entrar y salir del patio intermodal. </a:t>
            </a:r>
            <a:br>
              <a:rPr lang="es-ES" sz="1050" dirty="0" smtClean="0"/>
            </a:br>
            <a:r>
              <a:rPr lang="es-ES" sz="1050" dirty="0" smtClean="0"/>
              <a:t>• Los conductores deben registrase en </a:t>
            </a:r>
            <a:r>
              <a:rPr lang="es-ES" sz="1050" dirty="0" smtClean="0"/>
              <a:t>la rampa </a:t>
            </a:r>
            <a:r>
              <a:rPr lang="es-ES" sz="1050" dirty="0" smtClean="0"/>
              <a:t>(registro </a:t>
            </a:r>
            <a:r>
              <a:rPr lang="es-ES" sz="1050" dirty="0" smtClean="0"/>
              <a:t>en la caseta del guardia) para poder utilizar el sistema. </a:t>
            </a:r>
            <a:br>
              <a:rPr lang="es-ES" sz="1050" dirty="0" smtClean="0"/>
            </a:br>
            <a:r>
              <a:rPr lang="es-ES" sz="1050" dirty="0" smtClean="0"/>
              <a:t>• Los conductores estarán obligados a introducir toda la información a través de una pantalla táctil en el quiosco del conductor. </a:t>
            </a:r>
            <a:br>
              <a:rPr lang="es-ES" sz="1050" dirty="0" smtClean="0"/>
            </a:br>
            <a:r>
              <a:rPr lang="es-ES" sz="1050" dirty="0" smtClean="0"/>
              <a:t>• Todos los conductores haciendo movimientos de tronco </a:t>
            </a:r>
            <a:r>
              <a:rPr lang="es-ES" sz="1050" dirty="0" err="1" smtClean="0"/>
              <a:t>tendran</a:t>
            </a:r>
            <a:r>
              <a:rPr lang="es-ES" sz="1050" dirty="0" smtClean="0"/>
              <a:t> que registrarse.</a:t>
            </a:r>
            <a:endParaRPr kumimoji="0" lang="en-US" sz="105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55028" y="3348841"/>
            <a:ext cx="570012" cy="201879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4378" y="4310743"/>
            <a:ext cx="8740237" cy="17812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1600" dirty="0" smtClean="0"/>
              <a:t>Puesto de Asistencia para el Conductor: </a:t>
            </a:r>
            <a:r>
              <a:rPr lang="es-ES" sz="1100" dirty="0" smtClean="0"/>
              <a:t/>
            </a:r>
            <a:br>
              <a:rPr lang="es-ES" sz="1100" dirty="0" smtClean="0"/>
            </a:br>
            <a:r>
              <a:rPr lang="es-ES" sz="1100" dirty="0" smtClean="0"/>
              <a:t>El sistema lo llevará al </a:t>
            </a:r>
            <a:r>
              <a:rPr lang="es-ES" sz="1100" dirty="0" err="1" smtClean="0"/>
              <a:t>area</a:t>
            </a:r>
            <a:r>
              <a:rPr lang="es-ES" sz="1100" dirty="0" smtClean="0"/>
              <a:t> de asistencia del conductor, </a:t>
            </a:r>
          </a:p>
          <a:p>
            <a:pPr algn="l"/>
            <a:r>
              <a:rPr lang="es-ES" sz="1100" dirty="0" smtClean="0"/>
              <a:t>si existe </a:t>
            </a:r>
            <a:r>
              <a:rPr lang="es-ES" sz="1100" dirty="0" err="1" smtClean="0"/>
              <a:t>algun</a:t>
            </a:r>
            <a:r>
              <a:rPr lang="es-ES" sz="1100" dirty="0" smtClean="0"/>
              <a:t> problema con su </a:t>
            </a:r>
            <a:r>
              <a:rPr lang="es-ES" sz="1100" dirty="0" err="1" smtClean="0"/>
              <a:t>transaccion</a:t>
            </a:r>
            <a:r>
              <a:rPr lang="es-ES" sz="1100" dirty="0" smtClean="0"/>
              <a:t>  </a:t>
            </a:r>
            <a:br>
              <a:rPr lang="es-ES" sz="1100" dirty="0" smtClean="0"/>
            </a:br>
            <a:r>
              <a:rPr lang="es-ES" sz="1100" dirty="0" smtClean="0"/>
              <a:t>Tal como: </a:t>
            </a:r>
            <a:br>
              <a:rPr lang="es-ES" sz="1100" dirty="0" smtClean="0"/>
            </a:br>
            <a:r>
              <a:rPr lang="es-ES" sz="1100" dirty="0" smtClean="0"/>
              <a:t>• Falta de facturación </a:t>
            </a:r>
            <a:br>
              <a:rPr lang="es-ES" sz="1100" dirty="0" smtClean="0"/>
            </a:br>
            <a:r>
              <a:rPr lang="es-ES" sz="1100" dirty="0" smtClean="0"/>
              <a:t>• Conductor no registrado </a:t>
            </a:r>
            <a:br>
              <a:rPr lang="es-ES" sz="1100" dirty="0" smtClean="0"/>
            </a:br>
            <a:r>
              <a:rPr lang="es-ES" sz="1100" dirty="0" smtClean="0"/>
              <a:t>• La unidad ya existe en inventario (Entradas) </a:t>
            </a:r>
            <a:br>
              <a:rPr lang="es-ES" sz="1100" dirty="0" smtClean="0"/>
            </a:br>
            <a:r>
              <a:rPr lang="es-ES" sz="1100" dirty="0" smtClean="0"/>
              <a:t>• La unidad no existe en el inventario (Salidas) </a:t>
            </a:r>
            <a:br>
              <a:rPr lang="es-ES" sz="1100" dirty="0" smtClean="0"/>
            </a:br>
            <a:r>
              <a:rPr lang="es-ES" sz="1100" dirty="0" smtClean="0"/>
              <a:t>• No hay sello de la carga o el numero de placas es incorrecto</a:t>
            </a:r>
            <a:r>
              <a:rPr lang="en-US" sz="1100" dirty="0" smtClean="0"/>
              <a:t>	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432" y="4120738"/>
            <a:ext cx="2197576" cy="217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218306" y="4643253"/>
            <a:ext cx="1616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Ejemplo</a:t>
            </a:r>
            <a:r>
              <a:rPr lang="en-US" sz="1400" dirty="0" smtClean="0"/>
              <a:t> de un error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requiere</a:t>
            </a:r>
            <a:r>
              <a:rPr lang="en-US" sz="1400" dirty="0" smtClean="0"/>
              <a:t> </a:t>
            </a:r>
            <a:r>
              <a:rPr lang="en-US" sz="1400" dirty="0" err="1" smtClean="0"/>
              <a:t>puerta</a:t>
            </a:r>
            <a:r>
              <a:rPr lang="en-US" sz="1400" dirty="0" smtClean="0"/>
              <a:t> </a:t>
            </a:r>
            <a:r>
              <a:rPr lang="en-US" sz="1400" dirty="0" err="1" smtClean="0"/>
              <a:t>asistencia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0_template">
  <a:themeElements>
    <a:clrScheme name="Union Pacific">
      <a:dk1>
        <a:srgbClr val="000000"/>
      </a:dk1>
      <a:lt1>
        <a:srgbClr val="C0C0C0"/>
      </a:lt1>
      <a:dk2>
        <a:srgbClr val="00247D"/>
      </a:dk2>
      <a:lt2>
        <a:srgbClr val="CA0000"/>
      </a:lt2>
      <a:accent1>
        <a:srgbClr val="FFD400"/>
      </a:accent1>
      <a:accent2>
        <a:srgbClr val="6699C2"/>
      </a:accent2>
      <a:accent3>
        <a:srgbClr val="FC9114"/>
      </a:accent3>
      <a:accent4>
        <a:srgbClr val="638F38"/>
      </a:accent4>
      <a:accent5>
        <a:srgbClr val="8A5418"/>
      </a:accent5>
      <a:accent6>
        <a:srgbClr val="994DA1"/>
      </a:accent6>
      <a:hlink>
        <a:srgbClr val="00247D"/>
      </a:hlink>
      <a:folHlink>
        <a:srgbClr val="00247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FF"/>
        </a:dk1>
        <a:lt1>
          <a:srgbClr val="FFFFFF"/>
        </a:lt1>
        <a:dk2>
          <a:srgbClr val="FF0000"/>
        </a:dk2>
        <a:lt2>
          <a:srgbClr val="808080"/>
        </a:lt2>
        <a:accent1>
          <a:srgbClr val="FFCC00"/>
        </a:accent1>
        <a:accent2>
          <a:srgbClr val="0099CC"/>
        </a:accent2>
        <a:accent3>
          <a:srgbClr val="FFAAAA"/>
        </a:accent3>
        <a:accent4>
          <a:srgbClr val="DADADA"/>
        </a:accent4>
        <a:accent5>
          <a:srgbClr val="FFE2AA"/>
        </a:accent5>
        <a:accent6>
          <a:srgbClr val="008AB9"/>
        </a:accent6>
        <a:hlink>
          <a:srgbClr val="FF66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0C0C0"/>
        </a:lt1>
        <a:dk2>
          <a:srgbClr val="1C357F"/>
        </a:dk2>
        <a:lt2>
          <a:srgbClr val="CA0000"/>
        </a:lt2>
        <a:accent1>
          <a:srgbClr val="FFC300"/>
        </a:accent1>
        <a:accent2>
          <a:srgbClr val="A3BCDA"/>
        </a:accent2>
        <a:accent3>
          <a:srgbClr val="DCDCDC"/>
        </a:accent3>
        <a:accent4>
          <a:srgbClr val="000000"/>
        </a:accent4>
        <a:accent5>
          <a:srgbClr val="FFDEAA"/>
        </a:accent5>
        <a:accent6>
          <a:srgbClr val="93AAC5"/>
        </a:accent6>
        <a:hlink>
          <a:srgbClr val="F05A0A"/>
        </a:hlink>
        <a:folHlink>
          <a:srgbClr val="0564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51</Words>
  <Application>Microsoft Office PowerPoint</Application>
  <PresentationFormat>Letter Paper (8.5x11 in)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150_template</vt:lpstr>
      <vt:lpstr>Union Pacific Railroad Intermodal Terminals AGS (Sistema Automatizado de Puerta) Referencia rápida para controladores</vt:lpstr>
    </vt:vector>
  </TitlesOfParts>
  <Company>Union Pacific Railroad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corp128</dc:creator>
  <cp:lastModifiedBy>Laversia Spencer</cp:lastModifiedBy>
  <cp:revision>30</cp:revision>
  <cp:lastPrinted>2011-08-24T14:14:27Z</cp:lastPrinted>
  <dcterms:created xsi:type="dcterms:W3CDTF">2011-08-24T14:50:28Z</dcterms:created>
  <dcterms:modified xsi:type="dcterms:W3CDTF">2013-06-28T19:18:49Z</dcterms:modified>
</cp:coreProperties>
</file>