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3171" r:id="rId2"/>
    <p:sldId id="3256" r:id="rId3"/>
    <p:sldId id="3257" r:id="rId4"/>
    <p:sldId id="3258" r:id="rId5"/>
    <p:sldId id="3259" r:id="rId6"/>
    <p:sldId id="3260" r:id="rId7"/>
    <p:sldId id="3261" r:id="rId8"/>
    <p:sldId id="3262" r:id="rId9"/>
    <p:sldId id="3264" r:id="rId10"/>
    <p:sldId id="3265" r:id="rId11"/>
    <p:sldId id="3266" r:id="rId12"/>
    <p:sldId id="3267" r:id="rId13"/>
    <p:sldId id="3268" r:id="rId14"/>
    <p:sldId id="3269" r:id="rId15"/>
    <p:sldId id="3270" r:id="rId16"/>
    <p:sldId id="3271" r:id="rId17"/>
    <p:sldId id="3272" r:id="rId18"/>
    <p:sldId id="3273" r:id="rId19"/>
    <p:sldId id="3274" r:id="rId20"/>
  </p:sldIdLst>
  <p:sldSz cx="9144000" cy="6858000" type="letter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</p:showPr>
  <p:clrMru>
    <a:srgbClr val="CACACA"/>
    <a:srgbClr val="F0B41C"/>
    <a:srgbClr val="BA3106"/>
    <a:srgbClr val="FFCD00"/>
    <a:srgbClr val="FFD400"/>
    <a:srgbClr val="DB8D01"/>
    <a:srgbClr val="994F14"/>
    <a:srgbClr val="F69718"/>
    <a:srgbClr val="8A54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9" autoAdjust="0"/>
    <p:restoredTop sz="94660"/>
  </p:normalViewPr>
  <p:slideViewPr>
    <p:cSldViewPr snapToGrid="0">
      <p:cViewPr>
        <p:scale>
          <a:sx n="80" d="100"/>
          <a:sy n="80" d="100"/>
        </p:scale>
        <p:origin x="-1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962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373" cy="4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>
            <a:lvl1pPr algn="l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973" y="0"/>
            <a:ext cx="3019238" cy="4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>
            <a:lvl1pPr algn="r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877"/>
            <a:ext cx="3022373" cy="4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b" anchorCtr="0" compatLnSpc="1">
            <a:prstTxWarp prst="textNoShape">
              <a:avLst/>
            </a:prstTxWarp>
          </a:bodyPr>
          <a:lstStyle>
            <a:lvl1pPr algn="l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973" y="8815877"/>
            <a:ext cx="3019238" cy="4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b" anchorCtr="0" compatLnSpc="1">
            <a:prstTxWarp prst="textNoShape">
              <a:avLst/>
            </a:prstTxWarp>
          </a:bodyPr>
          <a:lstStyle>
            <a:lvl1pPr algn="r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fld id="{3FD55080-DEF7-484D-9681-850C94ECC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373" cy="4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>
            <a:lvl1pPr algn="l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1973" y="0"/>
            <a:ext cx="3019238" cy="4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>
            <a:lvl1pPr algn="r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19300" y="312738"/>
            <a:ext cx="2935288" cy="220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0" y="2660152"/>
            <a:ext cx="6971210" cy="623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877"/>
            <a:ext cx="3022373" cy="4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b" anchorCtr="0" compatLnSpc="1">
            <a:prstTxWarp prst="textNoShape">
              <a:avLst/>
            </a:prstTxWarp>
          </a:bodyPr>
          <a:lstStyle>
            <a:lvl1pPr algn="l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1973" y="8815877"/>
            <a:ext cx="3019238" cy="4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b" anchorCtr="0" compatLnSpc="1">
            <a:prstTxWarp prst="textNoShape">
              <a:avLst/>
            </a:prstTxWarp>
          </a:bodyPr>
          <a:lstStyle>
            <a:lvl1pPr algn="r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fld id="{1D075A43-CEDB-490C-B737-8B9D4A38F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484"/>
            <a:fld id="{88BE1086-2292-4C9A-9A6B-660D355AAF79}" type="slidenum">
              <a:rPr lang="en-US" smtClean="0">
                <a:latin typeface="Times New Roman" pitchFamily="18" charset="0"/>
              </a:rPr>
              <a:pPr defTabSz="919484"/>
              <a:t>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075A43-CEDB-490C-B737-8B9D4A38F8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007803OL_GA.jpg"/>
          <p:cNvPicPr>
            <a:picLocks noChangeAspect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0" y="52705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5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6" name="Picture 22" descr="UP2.gif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9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0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3" name="Picture 22" descr="150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81456" y="1403748"/>
            <a:ext cx="1344455" cy="46634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242888"/>
            <a:ext cx="88820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49238" y="1200150"/>
            <a:ext cx="8599487" cy="47640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007501RR.jpg"/>
          <p:cNvPicPr>
            <a:picLocks noChangeAspect="1"/>
          </p:cNvPicPr>
          <p:nvPr/>
        </p:nvPicPr>
        <p:blipFill>
          <a:blip r:embed="rId2" cstate="print"/>
          <a:srcRect l="33789" r="10820" b="10330"/>
          <a:stretch>
            <a:fillRect/>
          </a:stretch>
        </p:blipFill>
        <p:spPr bwMode="auto">
          <a:xfrm>
            <a:off x="5348288" y="2038350"/>
            <a:ext cx="3795712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over"/>
          <p:cNvPicPr>
            <a:picLocks noChangeAspect="1" noChangeArrowheads="1"/>
          </p:cNvPicPr>
          <p:nvPr/>
        </p:nvPicPr>
        <p:blipFill>
          <a:blip r:embed="rId3" cstate="print"/>
          <a:srcRect l="1801" r="16493"/>
          <a:stretch>
            <a:fillRect/>
          </a:stretch>
        </p:blipFill>
        <p:spPr bwMode="auto">
          <a:xfrm>
            <a:off x="0" y="1430338"/>
            <a:ext cx="5505450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6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7" name="Picture 22" descr="UP2.gif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20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1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3" name="Picture 22" descr="150.w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481456" y="1403748"/>
            <a:ext cx="1344455" cy="46634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Night_Sky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1481137"/>
            <a:ext cx="9144001" cy="49149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7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8" name="Picture 22" descr="UP2.gif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21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2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4" name="Picture 23" descr="150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81456" y="1403748"/>
            <a:ext cx="1344455" cy="46634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5" descr="007775T.jpg"/>
          <p:cNvPicPr>
            <a:picLocks noChangeAspect="1"/>
          </p:cNvPicPr>
          <p:nvPr userDrawn="1"/>
        </p:nvPicPr>
        <p:blipFill>
          <a:blip r:embed="rId2" cstate="print">
            <a:lum bright="10000"/>
          </a:blip>
          <a:srcRect t="11674" b="10981"/>
          <a:stretch>
            <a:fillRect/>
          </a:stretch>
        </p:blipFill>
        <p:spPr bwMode="auto">
          <a:xfrm>
            <a:off x="-1" y="1711760"/>
            <a:ext cx="9144001" cy="471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5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6" name="Picture 22" descr="UP2.gif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9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0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3" name="Picture 22" descr="150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81456" y="1403748"/>
            <a:ext cx="1344455" cy="46634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98" y="1154430"/>
            <a:ext cx="8986202" cy="476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654" y="1154430"/>
            <a:ext cx="4322762" cy="47640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1154430"/>
            <a:ext cx="4453128" cy="47640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48" y="145334"/>
            <a:ext cx="8982352" cy="10184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491" y="1258016"/>
            <a:ext cx="42856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491" y="1897777"/>
            <a:ext cx="4285673" cy="42351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309" y="1258016"/>
            <a:ext cx="44426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309" y="1897777"/>
            <a:ext cx="4442691" cy="42351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7"/>
          <p:cNvSpPr>
            <a:spLocks noChangeArrowheads="1"/>
          </p:cNvSpPr>
          <p:nvPr/>
        </p:nvSpPr>
        <p:spPr bwMode="auto">
          <a:xfrm>
            <a:off x="0" y="6130212"/>
            <a:ext cx="9144000" cy="727788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0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3" y="1152525"/>
            <a:ext cx="8986837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7163" y="150813"/>
            <a:ext cx="89868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" name="Line 48"/>
          <p:cNvSpPr>
            <a:spLocks noChangeShapeType="1"/>
          </p:cNvSpPr>
          <p:nvPr/>
        </p:nvSpPr>
        <p:spPr bwMode="auto">
          <a:xfrm flipH="1">
            <a:off x="-1" y="6451916"/>
            <a:ext cx="7310439" cy="0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8" name="Freeform 46"/>
          <p:cNvSpPr>
            <a:spLocks/>
          </p:cNvSpPr>
          <p:nvPr/>
        </p:nvSpPr>
        <p:spPr bwMode="auto">
          <a:xfrm>
            <a:off x="0" y="6199916"/>
            <a:ext cx="3157538" cy="1678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9" name="Line 47"/>
          <p:cNvSpPr>
            <a:spLocks noChangeShapeType="1"/>
          </p:cNvSpPr>
          <p:nvPr/>
        </p:nvSpPr>
        <p:spPr bwMode="auto">
          <a:xfrm flipH="1">
            <a:off x="-1" y="6423341"/>
            <a:ext cx="7281864" cy="0"/>
          </a:xfrm>
          <a:prstGeom prst="line">
            <a:avLst/>
          </a:prstGeom>
          <a:noFill/>
          <a:ln w="38100">
            <a:solidFill>
              <a:srgbClr val="BA310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0" name="Rectangle 121"/>
          <p:cNvSpPr>
            <a:spLocks noChangeArrowheads="1"/>
          </p:cNvSpPr>
          <p:nvPr/>
        </p:nvSpPr>
        <p:spPr bwMode="auto">
          <a:xfrm>
            <a:off x="3970338" y="6446183"/>
            <a:ext cx="4065587" cy="5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1" name="Line 49"/>
          <p:cNvSpPr>
            <a:spLocks noChangeShapeType="1"/>
          </p:cNvSpPr>
          <p:nvPr/>
        </p:nvSpPr>
        <p:spPr bwMode="auto">
          <a:xfrm flipH="1">
            <a:off x="0" y="6339204"/>
            <a:ext cx="6343650" cy="0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flipH="1">
            <a:off x="3495675" y="6289145"/>
            <a:ext cx="3657600" cy="2434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3" name="Freeform 51"/>
          <p:cNvSpPr>
            <a:spLocks/>
          </p:cNvSpPr>
          <p:nvPr/>
        </p:nvSpPr>
        <p:spPr bwMode="auto">
          <a:xfrm>
            <a:off x="0" y="6515714"/>
            <a:ext cx="5967413" cy="21165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 flipH="1">
            <a:off x="-1" y="6557273"/>
            <a:ext cx="6691314" cy="0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5" name="Line 54"/>
          <p:cNvSpPr>
            <a:spLocks noChangeShapeType="1"/>
          </p:cNvSpPr>
          <p:nvPr/>
        </p:nvSpPr>
        <p:spPr bwMode="auto">
          <a:xfrm flipH="1">
            <a:off x="0" y="6595373"/>
            <a:ext cx="7462838" cy="0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6" name="Rectangle 43"/>
          <p:cNvSpPr txBox="1">
            <a:spLocks noChangeArrowheads="1"/>
          </p:cNvSpPr>
          <p:nvPr/>
        </p:nvSpPr>
        <p:spPr bwMode="auto">
          <a:xfrm>
            <a:off x="87084" y="65833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tabLst>
                <a:tab pos="461963" algn="l"/>
              </a:tabLst>
              <a:defRPr/>
            </a:pPr>
            <a:fld id="{EE93FB08-B128-47E2-85DE-45167921E556}" type="slidenum">
              <a:rPr lang="en-US" sz="1200">
                <a:latin typeface="Arial" charset="0"/>
              </a:rPr>
              <a:pPr>
                <a:tabLst>
                  <a:tab pos="461963" algn="l"/>
                </a:tabLst>
                <a:defRPr/>
              </a:pPr>
              <a:t>‹#›</a:t>
            </a:fld>
            <a:endParaRPr lang="en-US" sz="1200" dirty="0">
              <a:latin typeface="Arial" charset="0"/>
            </a:endParaRPr>
          </a:p>
        </p:txBody>
      </p:sp>
      <p:sp>
        <p:nvSpPr>
          <p:cNvPr id="40" name="Rectangle 43"/>
          <p:cNvSpPr txBox="1">
            <a:spLocks noChangeArrowheads="1"/>
          </p:cNvSpPr>
          <p:nvPr/>
        </p:nvSpPr>
        <p:spPr bwMode="auto">
          <a:xfrm>
            <a:off x="87084" y="65833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tabLst>
                <a:tab pos="461963" algn="l"/>
              </a:tabLst>
              <a:defRPr/>
            </a:pPr>
            <a:fld id="{EE93FB08-B128-47E2-85DE-45167921E556}" type="slidenum">
              <a:rPr lang="en-US" sz="1200">
                <a:latin typeface="Arial" charset="0"/>
              </a:rPr>
              <a:pPr>
                <a:tabLst>
                  <a:tab pos="461963" algn="l"/>
                </a:tabLst>
                <a:defRPr/>
              </a:pPr>
              <a:t>‹#›</a:t>
            </a:fld>
            <a:endParaRPr lang="en-US" sz="1200" dirty="0">
              <a:latin typeface="Arial" charset="0"/>
            </a:endParaRPr>
          </a:p>
        </p:txBody>
      </p:sp>
      <p:pic>
        <p:nvPicPr>
          <p:cNvPr id="17" name="Picture 16" descr="150_locku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04101" y="6221626"/>
            <a:ext cx="1536192" cy="5395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82" r:id="rId5"/>
    <p:sldLayoutId id="2147483783" r:id="rId6"/>
    <p:sldLayoutId id="2147483792" r:id="rId7"/>
    <p:sldLayoutId id="2147483784" r:id="rId8"/>
    <p:sldLayoutId id="2147483785" r:id="rId9"/>
    <p:sldLayoutId id="2147483786" r:id="rId10"/>
    <p:sldLayoutId id="214748378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Font typeface="Times"/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794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+mn-lt"/>
        </a:defRPr>
      </a:lvl2pPr>
      <a:lvl3pPr marL="969963" indent="-17621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b="1">
          <a:solidFill>
            <a:schemeClr val="tx1"/>
          </a:solidFill>
          <a:latin typeface="+mn-lt"/>
        </a:defRPr>
      </a:lvl3pPr>
      <a:lvl4pPr marL="1314450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+mn-lt"/>
        </a:defRPr>
      </a:lvl4pPr>
      <a:lvl5pPr marL="17192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»"/>
        <a:defRPr b="1">
          <a:solidFill>
            <a:schemeClr val="tx1"/>
          </a:solidFill>
          <a:latin typeface="+mn-lt"/>
        </a:defRPr>
      </a:lvl5pPr>
      <a:lvl6pPr marL="21764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6pPr>
      <a:lvl7pPr marL="26336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7pPr>
      <a:lvl8pPr marL="30908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8pPr>
      <a:lvl9pPr marL="35480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150813"/>
            <a:ext cx="8986837" cy="490455"/>
          </a:xfrm>
        </p:spPr>
        <p:txBody>
          <a:bodyPr/>
          <a:lstStyle/>
          <a:p>
            <a:r>
              <a:rPr lang="en-US" dirty="0" smtClean="0"/>
              <a:t>Required Information     </a:t>
            </a:r>
            <a:r>
              <a:rPr lang="en-US" dirty="0" err="1" smtClean="0"/>
              <a:t>Obligados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endParaRPr lang="en-US" sz="2400" i="1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 bwMode="auto">
          <a:xfrm>
            <a:off x="261547" y="604983"/>
            <a:ext cx="3526682" cy="371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200" b="1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000" b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81000"/>
              <a:buFont typeface="Wingdings" pitchFamily="2" charset="2"/>
              <a:buChar char="Ø"/>
              <a:defRPr/>
            </a:pPr>
            <a:r>
              <a:rPr lang="en-US" sz="1050" dirty="0" smtClean="0">
                <a:ea typeface="ＭＳ Ｐゴシック" pitchFamily="34" charset="-128"/>
                <a:cs typeface="+mn-cs"/>
              </a:rPr>
              <a:t>In-gate information</a:t>
            </a:r>
          </a:p>
          <a:p>
            <a:pPr marL="742950" lvl="1" indent="-285750">
              <a:buSzPct val="81000"/>
              <a:buFont typeface="Wingdings" pitchFamily="2" charset="2"/>
              <a:buChar char="Ø"/>
              <a:defRPr/>
            </a:pPr>
            <a:r>
              <a:rPr lang="en-US" sz="1050" dirty="0" smtClean="0">
                <a:ea typeface="ＭＳ Ｐゴシック" pitchFamily="34" charset="-128"/>
              </a:rPr>
              <a:t>Driver Requirements</a:t>
            </a: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r>
              <a:rPr lang="en-US" sz="1050" dirty="0" smtClean="0">
                <a:ea typeface="ＭＳ Ｐゴシック" pitchFamily="34" charset="-128"/>
              </a:rPr>
              <a:t>Driver License # or Employee ID Code</a:t>
            </a: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r>
              <a:rPr lang="en-US" sz="1050" dirty="0" smtClean="0">
                <a:ea typeface="ＭＳ Ｐゴシック" pitchFamily="34" charset="-128"/>
              </a:rPr>
              <a:t>Trailer Initials + Numbers</a:t>
            </a: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r>
              <a:rPr lang="en-US" sz="1050" dirty="0" smtClean="0">
                <a:ea typeface="ＭＳ Ｐゴシック" pitchFamily="34" charset="-128"/>
              </a:rPr>
              <a:t>Container Initials + Numbers</a:t>
            </a: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r>
              <a:rPr lang="en-US" sz="1050" dirty="0" smtClean="0">
                <a:ea typeface="ＭＳ Ｐゴシック" pitchFamily="34" charset="-128"/>
              </a:rPr>
              <a:t>Seal # (For Loads)</a:t>
            </a: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r>
              <a:rPr lang="en-US" sz="1050" dirty="0" smtClean="0">
                <a:ea typeface="ＭＳ Ｐゴシック" pitchFamily="34" charset="-128"/>
              </a:rPr>
              <a:t>Destination (Unbilled Units)</a:t>
            </a: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endParaRPr lang="en-US" sz="1050" dirty="0" smtClean="0">
              <a:ea typeface="ＭＳ Ｐゴシック" pitchFamily="34" charset="-128"/>
            </a:endParaRPr>
          </a:p>
          <a:p>
            <a:pPr marL="342900" indent="-342900">
              <a:buSzPct val="81000"/>
              <a:buFont typeface="Wingdings" pitchFamily="2" charset="2"/>
              <a:buChar char="Ø"/>
              <a:defRPr/>
            </a:pPr>
            <a:r>
              <a:rPr lang="en-US" sz="1050" dirty="0" smtClean="0">
                <a:ea typeface="ＭＳ Ｐゴシック" pitchFamily="34" charset="-128"/>
                <a:cs typeface="+mn-cs"/>
              </a:rPr>
              <a:t>Pre Out-gate</a:t>
            </a:r>
          </a:p>
          <a:p>
            <a:pPr marL="742950" lvl="1" indent="-285750">
              <a:buSzPct val="81000"/>
              <a:buFont typeface="Wingdings" pitchFamily="2" charset="2"/>
              <a:buChar char="Ø"/>
              <a:defRPr/>
            </a:pPr>
            <a:r>
              <a:rPr lang="en-US" sz="1050" dirty="0" smtClean="0">
                <a:ea typeface="ＭＳ Ｐゴシック" pitchFamily="34" charset="-128"/>
              </a:rPr>
              <a:t>Driver Requirements</a:t>
            </a: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r>
              <a:rPr lang="en-US" sz="1050" dirty="0" smtClean="0">
                <a:ea typeface="ＭＳ Ｐゴシック" pitchFamily="34" charset="-128"/>
              </a:rPr>
              <a:t>Trailer Initials + Numbers</a:t>
            </a: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r>
              <a:rPr lang="en-US" sz="1050" dirty="0" smtClean="0">
                <a:ea typeface="ＭＳ Ｐゴシック" pitchFamily="34" charset="-128"/>
              </a:rPr>
              <a:t>Container Initials + Numbers</a:t>
            </a: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r>
              <a:rPr lang="en-US" sz="1050" dirty="0" smtClean="0">
                <a:ea typeface="ＭＳ Ｐゴシック" pitchFamily="34" charset="-128"/>
              </a:rPr>
              <a:t>Control Number</a:t>
            </a:r>
          </a:p>
          <a:p>
            <a:pPr marL="1200150" lvl="2" indent="-285750">
              <a:buSzPct val="81000"/>
              <a:buFont typeface="Wingdings" pitchFamily="2" charset="2"/>
              <a:buChar char="q"/>
              <a:defRPr/>
            </a:pPr>
            <a:endParaRPr lang="en-US" sz="1050" dirty="0" smtClean="0">
              <a:ea typeface="ＭＳ Ｐゴシック" pitchFamily="34" charset="-128"/>
            </a:endParaRPr>
          </a:p>
          <a:p>
            <a:pPr lvl="1">
              <a:buSzPct val="81000"/>
              <a:buFont typeface="Wingdings" pitchFamily="2" charset="2"/>
              <a:buChar char="Ø"/>
              <a:defRPr/>
            </a:pPr>
            <a:endParaRPr lang="en-US" sz="1050" dirty="0" smtClean="0">
              <a:ea typeface="ＭＳ Ｐゴシック" pitchFamily="34" charset="-128"/>
            </a:endParaRPr>
          </a:p>
          <a:p>
            <a:pPr lvl="1">
              <a:buSzPct val="81000"/>
              <a:buFont typeface="Wingdings" pitchFamily="2" charset="2"/>
              <a:buChar char="Ø"/>
              <a:defRPr/>
            </a:pPr>
            <a:endParaRPr lang="en-US" sz="1050" dirty="0" smtClean="0">
              <a:ea typeface="ＭＳ Ｐゴシック" pitchFamily="34" charset="-128"/>
            </a:endParaRPr>
          </a:p>
          <a:p>
            <a:pPr>
              <a:buSzPct val="81000"/>
              <a:buFont typeface="Wingdings" pitchFamily="2" charset="2"/>
              <a:buChar char="Ø"/>
              <a:defRPr/>
            </a:pPr>
            <a:endParaRPr lang="en-US" sz="1050" dirty="0" smtClean="0">
              <a:ea typeface="ＭＳ Ｐゴシック" pitchFamily="34" charset="-128"/>
              <a:cs typeface="+mn-cs"/>
            </a:endParaRPr>
          </a:p>
          <a:p>
            <a:pPr>
              <a:buSzPct val="81000"/>
              <a:defRPr/>
            </a:pPr>
            <a:endParaRPr lang="en-US" sz="1050" dirty="0" smtClean="0">
              <a:ea typeface="ＭＳ Ｐゴシック" pitchFamily="34" charset="-128"/>
              <a:cs typeface="+mn-cs"/>
            </a:endParaRPr>
          </a:p>
          <a:p>
            <a:pPr>
              <a:buSzPct val="81000"/>
              <a:buFont typeface="Arial" pitchFamily="34" charset="0"/>
              <a:buChar char="•"/>
              <a:defRPr/>
            </a:pPr>
            <a:endParaRPr lang="en-US" sz="1050" dirty="0" smtClean="0">
              <a:ea typeface="ＭＳ Ｐゴシック" pitchFamily="34" charset="-128"/>
              <a:cs typeface="+mn-cs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 bwMode="auto">
          <a:xfrm>
            <a:off x="0" y="4038540"/>
            <a:ext cx="4151312" cy="181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200" b="1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000" b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81000"/>
              <a:buFont typeface="Wingdings" pitchFamily="2" charset="2"/>
              <a:buChar char="Ø"/>
              <a:defRPr/>
            </a:pPr>
            <a:r>
              <a:rPr lang="en-US" sz="1000" dirty="0">
                <a:ea typeface="ＭＳ Ｐゴシック" pitchFamily="34" charset="-128"/>
                <a:cs typeface="+mn-cs"/>
              </a:rPr>
              <a:t>Out-gate information</a:t>
            </a:r>
          </a:p>
          <a:p>
            <a:pPr marL="800100" lvl="1" indent="-342900">
              <a:buSzPct val="81000"/>
              <a:buFont typeface="Wingdings" pitchFamily="2" charset="2"/>
              <a:buChar char="Ø"/>
              <a:defRPr/>
            </a:pPr>
            <a:r>
              <a:rPr lang="en-US" sz="1000" dirty="0">
                <a:ea typeface="ＭＳ Ｐゴシック" pitchFamily="34" charset="-128"/>
              </a:rPr>
              <a:t>Driver Requirements</a:t>
            </a:r>
          </a:p>
          <a:p>
            <a:pPr marL="1257300" lvl="2" indent="-342900">
              <a:buSzPct val="81000"/>
              <a:buFont typeface="Wingdings" pitchFamily="2" charset="2"/>
              <a:buChar char="Ø"/>
              <a:defRPr/>
            </a:pPr>
            <a:r>
              <a:rPr lang="en-US" dirty="0">
                <a:ea typeface="ＭＳ Ｐゴシック" pitchFamily="34" charset="-128"/>
              </a:rPr>
              <a:t>Scan In-gate J1 </a:t>
            </a:r>
          </a:p>
          <a:p>
            <a:pPr marL="1257300" lvl="2" indent="-342900">
              <a:buSzPct val="81000"/>
              <a:buFont typeface="Wingdings" pitchFamily="2" charset="2"/>
              <a:buChar char="Ø"/>
              <a:defRPr/>
            </a:pPr>
            <a:r>
              <a:rPr lang="en-US" dirty="0">
                <a:ea typeface="ＭＳ Ｐゴシック" pitchFamily="34" charset="-128"/>
              </a:rPr>
              <a:t>Trailer Initials + Numbers</a:t>
            </a:r>
          </a:p>
          <a:p>
            <a:pPr marL="1257300" lvl="2" indent="-342900">
              <a:buSzPct val="81000"/>
              <a:buFont typeface="Wingdings" pitchFamily="2" charset="2"/>
              <a:buChar char="Ø"/>
              <a:defRPr/>
            </a:pPr>
            <a:r>
              <a:rPr lang="en-US" dirty="0">
                <a:ea typeface="ＭＳ Ｐゴシック" pitchFamily="34" charset="-128"/>
              </a:rPr>
              <a:t>Container Initials + </a:t>
            </a:r>
            <a:r>
              <a:rPr lang="en-US" dirty="0" smtClean="0">
                <a:ea typeface="ＭＳ Ｐゴシック" pitchFamily="34" charset="-128"/>
              </a:rPr>
              <a:t>Numbers</a:t>
            </a:r>
          </a:p>
          <a:p>
            <a:pPr marL="1257300" lvl="2" indent="-342900">
              <a:buSzPct val="81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Seal # (For Loads)</a:t>
            </a:r>
          </a:p>
          <a:p>
            <a:pPr marL="1257300" lvl="2" indent="-342900">
              <a:buSzPct val="81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Control Number</a:t>
            </a:r>
            <a:endParaRPr lang="en-US" dirty="0">
              <a:ea typeface="ＭＳ Ｐゴシック" pitchFamily="34" charset="-128"/>
            </a:endParaRPr>
          </a:p>
          <a:p>
            <a:pPr lvl="1">
              <a:buSzPct val="81000"/>
              <a:buFont typeface="Wingdings" pitchFamily="2" charset="2"/>
              <a:buChar char="Ø"/>
              <a:defRPr/>
            </a:pPr>
            <a:endParaRPr lang="en-US" sz="1000" dirty="0" smtClean="0">
              <a:ea typeface="ＭＳ Ｐゴシック" pitchFamily="34" charset="-128"/>
            </a:endParaRPr>
          </a:p>
          <a:p>
            <a:pPr lvl="1">
              <a:buSzPct val="81000"/>
              <a:buFont typeface="Wingdings" pitchFamily="2" charset="2"/>
              <a:buChar char="Ø"/>
              <a:defRPr/>
            </a:pPr>
            <a:endParaRPr lang="en-US" sz="1000" dirty="0" smtClean="0">
              <a:ea typeface="ＭＳ Ｐゴシック" pitchFamily="34" charset="-128"/>
            </a:endParaRPr>
          </a:p>
          <a:p>
            <a:pPr>
              <a:buSzPct val="81000"/>
              <a:buFont typeface="Wingdings" pitchFamily="2" charset="2"/>
              <a:buChar char="Ø"/>
              <a:defRPr/>
            </a:pPr>
            <a:endParaRPr lang="en-US" sz="1000" dirty="0" smtClean="0">
              <a:ea typeface="ＭＳ Ｐゴシック" pitchFamily="34" charset="-128"/>
              <a:cs typeface="+mn-cs"/>
            </a:endParaRPr>
          </a:p>
          <a:p>
            <a:pPr>
              <a:buSzPct val="81000"/>
              <a:defRPr/>
            </a:pPr>
            <a:endParaRPr lang="en-US" sz="1000" dirty="0" smtClean="0">
              <a:ea typeface="ＭＳ Ｐゴシック" pitchFamily="34" charset="-128"/>
              <a:cs typeface="+mn-cs"/>
            </a:endParaRPr>
          </a:p>
          <a:p>
            <a:pPr>
              <a:buSzPct val="81000"/>
              <a:buFont typeface="Arial" pitchFamily="34" charset="0"/>
              <a:buChar char="•"/>
              <a:defRPr/>
            </a:pPr>
            <a:endParaRPr lang="en-US" sz="1000" dirty="0" smtClean="0">
              <a:ea typeface="ＭＳ Ｐゴシック" pitchFamily="34" charset="-128"/>
              <a:cs typeface="+mn-cs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auto">
          <a:xfrm>
            <a:off x="4629685" y="650505"/>
            <a:ext cx="4217431" cy="297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200" b="1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000" b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81000"/>
              <a:buFont typeface="Wingdings" pitchFamily="2" charset="2"/>
              <a:buChar char="Ø"/>
              <a:defRPr/>
            </a:pPr>
            <a:r>
              <a:rPr lang="en-US" sz="1050" dirty="0" err="1" smtClean="0">
                <a:ea typeface="ＭＳ Ｐゴシック" pitchFamily="34" charset="-128"/>
                <a:cs typeface="+mn-cs"/>
              </a:rPr>
              <a:t>Entrada</a:t>
            </a:r>
            <a:endParaRPr lang="en-US" sz="1050" dirty="0" smtClean="0">
              <a:ea typeface="ＭＳ Ｐゴシック" pitchFamily="34" charset="-128"/>
              <a:cs typeface="+mn-cs"/>
            </a:endParaRPr>
          </a:p>
          <a:p>
            <a:pPr marL="742950" lvl="1" indent="-285750">
              <a:buSzPct val="81000"/>
              <a:buFont typeface="Wingdings" pitchFamily="2" charset="2"/>
              <a:buChar char="Ø"/>
              <a:defRPr/>
            </a:pPr>
            <a:r>
              <a:rPr lang="en-US" sz="1050" dirty="0" smtClean="0">
                <a:ea typeface="ＭＳ Ｐゴシック" pitchFamily="34" charset="-128"/>
              </a:rPr>
              <a:t>Conductor </a:t>
            </a:r>
            <a:r>
              <a:rPr lang="en-US" sz="1050" dirty="0" err="1" smtClean="0">
                <a:ea typeface="ＭＳ Ｐゴシック" pitchFamily="34" charset="-128"/>
              </a:rPr>
              <a:t>Obligación</a:t>
            </a:r>
            <a:endParaRPr lang="en-US" sz="1050" dirty="0" smtClean="0">
              <a:ea typeface="ＭＳ Ｐゴシック" pitchFamily="34" charset="-128"/>
            </a:endParaRP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r>
              <a:rPr lang="en-US" sz="1050" dirty="0" smtClean="0">
                <a:ea typeface="ＭＳ Ｐゴシック" pitchFamily="34" charset="-128"/>
              </a:rPr>
              <a:t>Su </a:t>
            </a:r>
            <a:r>
              <a:rPr lang="en-US" sz="1050" dirty="0" err="1" smtClean="0">
                <a:ea typeface="ＭＳ Ｐゴシック" pitchFamily="34" charset="-128"/>
              </a:rPr>
              <a:t>numero</a:t>
            </a:r>
            <a:r>
              <a:rPr lang="en-US" sz="1050" dirty="0" smtClean="0">
                <a:ea typeface="ＭＳ Ｐゴシック" pitchFamily="34" charset="-128"/>
              </a:rPr>
              <a:t> de </a:t>
            </a:r>
            <a:r>
              <a:rPr lang="en-US" sz="1050" dirty="0" err="1" smtClean="0">
                <a:ea typeface="ＭＳ Ｐゴシック" pitchFamily="34" charset="-128"/>
              </a:rPr>
              <a:t>licencia</a:t>
            </a:r>
            <a:r>
              <a:rPr lang="en-US" sz="1050" dirty="0" smtClean="0">
                <a:ea typeface="ＭＳ Ｐゴシック" pitchFamily="34" charset="-128"/>
              </a:rPr>
              <a:t> de </a:t>
            </a:r>
            <a:r>
              <a:rPr lang="en-US" sz="1050" dirty="0" err="1" smtClean="0">
                <a:ea typeface="ＭＳ Ｐゴシック" pitchFamily="34" charset="-128"/>
              </a:rPr>
              <a:t>conducir</a:t>
            </a:r>
            <a:r>
              <a:rPr lang="en-US" sz="1050" dirty="0" smtClean="0">
                <a:ea typeface="ＭＳ Ｐゴシック" pitchFamily="34" charset="-128"/>
              </a:rPr>
              <a:t> o </a:t>
            </a:r>
            <a:r>
              <a:rPr lang="en-US" sz="1050" dirty="0" err="1" smtClean="0">
                <a:ea typeface="ＭＳ Ｐゴシック" pitchFamily="34" charset="-128"/>
              </a:rPr>
              <a:t>codigo</a:t>
            </a:r>
            <a:r>
              <a:rPr lang="en-US" sz="1050" dirty="0" smtClean="0">
                <a:ea typeface="ＭＳ Ｐゴシック" pitchFamily="34" charset="-128"/>
              </a:rPr>
              <a:t> del </a:t>
            </a:r>
            <a:r>
              <a:rPr lang="en-US" sz="1050" dirty="0" err="1" smtClean="0">
                <a:ea typeface="ＭＳ Ｐゴシック" pitchFamily="34" charset="-128"/>
              </a:rPr>
              <a:t>identificacón</a:t>
            </a:r>
            <a:r>
              <a:rPr lang="en-US" sz="1050" dirty="0" smtClean="0">
                <a:ea typeface="ＭＳ Ｐゴシック" pitchFamily="34" charset="-128"/>
              </a:rPr>
              <a:t> de </a:t>
            </a:r>
            <a:r>
              <a:rPr lang="en-US" sz="1050" dirty="0" err="1" smtClean="0">
                <a:ea typeface="ＭＳ Ｐゴシック" pitchFamily="34" charset="-128"/>
              </a:rPr>
              <a:t>empleado</a:t>
            </a:r>
            <a:endParaRPr lang="en-US" sz="1050" dirty="0" smtClean="0">
              <a:ea typeface="ＭＳ Ｐゴシック" pitchFamily="34" charset="-128"/>
            </a:endParaRP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r>
              <a:rPr lang="es-ES" sz="1050" i="1" dirty="0" smtClean="0"/>
              <a:t>Iniciales de la unidad y número (contenedor o chasis o remolque)</a:t>
            </a:r>
            <a:endParaRPr lang="en-US" sz="1050" dirty="0" smtClean="0">
              <a:ea typeface="ＭＳ Ｐゴシック" pitchFamily="34" charset="-128"/>
            </a:endParaRP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r>
              <a:rPr lang="en-US" sz="1050" dirty="0" err="1" smtClean="0">
                <a:ea typeface="ＭＳ Ｐゴシック" pitchFamily="34" charset="-128"/>
              </a:rPr>
              <a:t>Numero</a:t>
            </a:r>
            <a:r>
              <a:rPr lang="en-US" sz="1050" dirty="0" smtClean="0">
                <a:ea typeface="ＭＳ Ｐゴシック" pitchFamily="34" charset="-128"/>
              </a:rPr>
              <a:t> de </a:t>
            </a:r>
            <a:r>
              <a:rPr lang="en-US" sz="1050" dirty="0" err="1" smtClean="0">
                <a:ea typeface="ＭＳ Ｐゴシック" pitchFamily="34" charset="-128"/>
              </a:rPr>
              <a:t>sello</a:t>
            </a:r>
            <a:r>
              <a:rPr lang="en-US" sz="1050" dirty="0" smtClean="0">
                <a:ea typeface="ＭＳ Ｐゴシック" pitchFamily="34" charset="-128"/>
              </a:rPr>
              <a:t> (</a:t>
            </a:r>
            <a:r>
              <a:rPr lang="en-US" sz="1050" dirty="0" err="1" smtClean="0">
                <a:ea typeface="ＭＳ Ｐゴシック" pitchFamily="34" charset="-128"/>
              </a:rPr>
              <a:t>para</a:t>
            </a:r>
            <a:r>
              <a:rPr lang="en-US" sz="1050" dirty="0" smtClean="0">
                <a:ea typeface="ＭＳ Ｐゴシック" pitchFamily="34" charset="-128"/>
              </a:rPr>
              <a:t> </a:t>
            </a:r>
            <a:r>
              <a:rPr lang="en-US" sz="1050" dirty="0" err="1" smtClean="0">
                <a:ea typeface="ＭＳ Ｐゴシック" pitchFamily="34" charset="-128"/>
              </a:rPr>
              <a:t>cargas</a:t>
            </a:r>
            <a:r>
              <a:rPr lang="en-US" sz="1050" dirty="0" smtClean="0">
                <a:ea typeface="ＭＳ Ｐゴシック" pitchFamily="34" charset="-128"/>
              </a:rPr>
              <a:t>)</a:t>
            </a: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r>
              <a:rPr lang="en-US" sz="1050" dirty="0" err="1" smtClean="0">
                <a:ea typeface="ＭＳ Ｐゴシック" pitchFamily="34" charset="-128"/>
              </a:rPr>
              <a:t>Destino</a:t>
            </a:r>
            <a:r>
              <a:rPr lang="en-US" sz="1050" dirty="0" smtClean="0">
                <a:ea typeface="ＭＳ Ｐゴシック" pitchFamily="34" charset="-128"/>
              </a:rPr>
              <a:t>  (</a:t>
            </a:r>
            <a:r>
              <a:rPr lang="en-US" sz="1050" dirty="0" err="1" smtClean="0">
                <a:ea typeface="ＭＳ Ｐゴシック" pitchFamily="34" charset="-128"/>
              </a:rPr>
              <a:t>las</a:t>
            </a:r>
            <a:r>
              <a:rPr lang="en-US" sz="1050" dirty="0" smtClean="0">
                <a:ea typeface="ＭＳ Ｐゴシック" pitchFamily="34" charset="-128"/>
              </a:rPr>
              <a:t> </a:t>
            </a:r>
            <a:r>
              <a:rPr lang="en-US" sz="1050" dirty="0" err="1" smtClean="0">
                <a:ea typeface="ＭＳ Ｐゴシック" pitchFamily="34" charset="-128"/>
              </a:rPr>
              <a:t>unidades</a:t>
            </a:r>
            <a:r>
              <a:rPr lang="en-US" sz="1050" dirty="0" smtClean="0">
                <a:ea typeface="ＭＳ Ｐゴシック" pitchFamily="34" charset="-128"/>
              </a:rPr>
              <a:t> </a:t>
            </a:r>
            <a:r>
              <a:rPr lang="en-US" sz="1050" dirty="0" err="1" smtClean="0">
                <a:ea typeface="ＭＳ Ｐゴシック" pitchFamily="34" charset="-128"/>
              </a:rPr>
              <a:t>falta</a:t>
            </a:r>
            <a:r>
              <a:rPr lang="en-US" sz="1050" dirty="0" smtClean="0">
                <a:ea typeface="ＭＳ Ｐゴシック" pitchFamily="34" charset="-128"/>
              </a:rPr>
              <a:t> de </a:t>
            </a:r>
            <a:r>
              <a:rPr lang="en-US" sz="1050" dirty="0" err="1" smtClean="0">
                <a:ea typeface="ＭＳ Ｐゴシック" pitchFamily="34" charset="-128"/>
              </a:rPr>
              <a:t>facturacion</a:t>
            </a:r>
            <a:r>
              <a:rPr lang="en-US" sz="1050" dirty="0" smtClean="0">
                <a:ea typeface="ＭＳ Ｐゴシック" pitchFamily="34" charset="-128"/>
              </a:rPr>
              <a:t> )</a:t>
            </a: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endParaRPr lang="en-US" sz="1050" dirty="0" smtClean="0">
              <a:ea typeface="ＭＳ Ｐゴシック" pitchFamily="34" charset="-128"/>
            </a:endParaRPr>
          </a:p>
          <a:p>
            <a:pPr marL="342900" indent="-342900">
              <a:buSzPct val="81000"/>
              <a:buFont typeface="Wingdings" pitchFamily="2" charset="2"/>
              <a:buChar char="Ø"/>
              <a:defRPr/>
            </a:pPr>
            <a:r>
              <a:rPr lang="en-US" sz="1050" dirty="0" err="1" smtClean="0">
                <a:ea typeface="ＭＳ Ｐゴシック" pitchFamily="34" charset="-128"/>
                <a:cs typeface="+mn-cs"/>
              </a:rPr>
              <a:t>Preparación</a:t>
            </a:r>
            <a:r>
              <a:rPr lang="en-US" sz="1050" dirty="0" smtClean="0">
                <a:ea typeface="ＭＳ Ｐゴシック" pitchFamily="34" charset="-128"/>
                <a:cs typeface="+mn-cs"/>
              </a:rPr>
              <a:t> </a:t>
            </a:r>
            <a:r>
              <a:rPr lang="en-US" sz="1050" dirty="0" err="1" smtClean="0">
                <a:ea typeface="ＭＳ Ｐゴシック" pitchFamily="34" charset="-128"/>
                <a:cs typeface="+mn-cs"/>
              </a:rPr>
              <a:t>para</a:t>
            </a:r>
            <a:r>
              <a:rPr lang="en-US" sz="1050" dirty="0" smtClean="0">
                <a:ea typeface="ＭＳ Ｐゴシック" pitchFamily="34" charset="-128"/>
                <a:cs typeface="+mn-cs"/>
              </a:rPr>
              <a:t> la </a:t>
            </a:r>
            <a:r>
              <a:rPr lang="en-US" sz="1050" dirty="0" err="1" smtClean="0">
                <a:ea typeface="ＭＳ Ｐゴシック" pitchFamily="34" charset="-128"/>
                <a:cs typeface="+mn-cs"/>
              </a:rPr>
              <a:t>salida</a:t>
            </a:r>
            <a:endParaRPr lang="en-US" sz="1050" dirty="0" smtClean="0">
              <a:ea typeface="ＭＳ Ｐゴシック" pitchFamily="34" charset="-128"/>
              <a:cs typeface="+mn-cs"/>
            </a:endParaRPr>
          </a:p>
          <a:p>
            <a:pPr marL="742950" lvl="1" indent="-285750">
              <a:buSzPct val="81000"/>
              <a:buFont typeface="Wingdings" pitchFamily="2" charset="2"/>
              <a:buChar char="Ø"/>
              <a:defRPr/>
            </a:pPr>
            <a:r>
              <a:rPr lang="en-US" sz="1050" dirty="0" smtClean="0">
                <a:ea typeface="ＭＳ Ｐゴシック" pitchFamily="34" charset="-128"/>
              </a:rPr>
              <a:t>Conductor </a:t>
            </a:r>
            <a:r>
              <a:rPr lang="en-US" sz="1050" dirty="0" err="1" smtClean="0">
                <a:ea typeface="ＭＳ Ｐゴシック" pitchFamily="34" charset="-128"/>
              </a:rPr>
              <a:t>Obligación</a:t>
            </a:r>
            <a:endParaRPr lang="en-US" sz="1050" dirty="0" smtClean="0">
              <a:ea typeface="ＭＳ Ｐゴシック" pitchFamily="34" charset="-128"/>
            </a:endParaRP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r>
              <a:rPr lang="en-US" sz="1050" dirty="0" smtClean="0">
                <a:ea typeface="ＭＳ Ｐゴシック" pitchFamily="34" charset="-128"/>
              </a:rPr>
              <a:t>Su </a:t>
            </a:r>
            <a:r>
              <a:rPr lang="en-US" sz="1050" dirty="0" err="1" smtClean="0">
                <a:ea typeface="ＭＳ Ｐゴシック" pitchFamily="34" charset="-128"/>
              </a:rPr>
              <a:t>numero</a:t>
            </a:r>
            <a:r>
              <a:rPr lang="en-US" sz="1050" dirty="0" smtClean="0">
                <a:ea typeface="ＭＳ Ｐゴシック" pitchFamily="34" charset="-128"/>
              </a:rPr>
              <a:t> de </a:t>
            </a:r>
            <a:r>
              <a:rPr lang="en-US" sz="1050" dirty="0" err="1" smtClean="0">
                <a:ea typeface="ＭＳ Ｐゴシック" pitchFamily="34" charset="-128"/>
              </a:rPr>
              <a:t>licencia</a:t>
            </a:r>
            <a:r>
              <a:rPr lang="en-US" sz="1050" dirty="0" smtClean="0">
                <a:ea typeface="ＭＳ Ｐゴシック" pitchFamily="34" charset="-128"/>
              </a:rPr>
              <a:t> de </a:t>
            </a:r>
            <a:r>
              <a:rPr lang="en-US" sz="1050" dirty="0" err="1" smtClean="0">
                <a:ea typeface="ＭＳ Ｐゴシック" pitchFamily="34" charset="-128"/>
              </a:rPr>
              <a:t>conducir</a:t>
            </a:r>
            <a:r>
              <a:rPr lang="en-US" sz="1050" dirty="0" smtClean="0">
                <a:ea typeface="ＭＳ Ｐゴシック" pitchFamily="34" charset="-128"/>
              </a:rPr>
              <a:t> o </a:t>
            </a:r>
            <a:r>
              <a:rPr lang="en-US" sz="1050" dirty="0" err="1" smtClean="0">
                <a:ea typeface="ＭＳ Ｐゴシック" pitchFamily="34" charset="-128"/>
              </a:rPr>
              <a:t>codigo</a:t>
            </a:r>
            <a:r>
              <a:rPr lang="en-US" sz="1050" dirty="0" smtClean="0">
                <a:ea typeface="ＭＳ Ｐゴシック" pitchFamily="34" charset="-128"/>
              </a:rPr>
              <a:t> del </a:t>
            </a:r>
            <a:r>
              <a:rPr lang="en-US" sz="1050" dirty="0" err="1" smtClean="0">
                <a:ea typeface="ＭＳ Ｐゴシック" pitchFamily="34" charset="-128"/>
              </a:rPr>
              <a:t>identificacón</a:t>
            </a:r>
            <a:r>
              <a:rPr lang="en-US" sz="1050" dirty="0" smtClean="0">
                <a:ea typeface="ＭＳ Ｐゴシック" pitchFamily="34" charset="-128"/>
              </a:rPr>
              <a:t> de </a:t>
            </a:r>
            <a:r>
              <a:rPr lang="en-US" sz="1050" dirty="0" err="1" smtClean="0">
                <a:ea typeface="ＭＳ Ｐゴシック" pitchFamily="34" charset="-128"/>
              </a:rPr>
              <a:t>empleado</a:t>
            </a:r>
            <a:endParaRPr lang="en-US" sz="1050" dirty="0" smtClean="0">
              <a:ea typeface="ＭＳ Ｐゴシック" pitchFamily="34" charset="-128"/>
            </a:endParaRP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r>
              <a:rPr lang="es-ES" sz="1050" i="1" dirty="0" smtClean="0"/>
              <a:t>Iniciales de la unidad y número (contenedor o chasis o remolque)</a:t>
            </a:r>
            <a:endParaRPr lang="en-US" sz="1050" dirty="0" smtClean="0">
              <a:ea typeface="ＭＳ Ｐゴシック" pitchFamily="34" charset="-128"/>
            </a:endParaRP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r>
              <a:rPr lang="en-US" sz="1050" dirty="0" smtClean="0">
                <a:ea typeface="ＭＳ Ｐゴシック" pitchFamily="34" charset="-128"/>
              </a:rPr>
              <a:t>El </a:t>
            </a:r>
            <a:r>
              <a:rPr lang="en-US" sz="1050" dirty="0" err="1" smtClean="0">
                <a:ea typeface="ＭＳ Ｐゴシック" pitchFamily="34" charset="-128"/>
              </a:rPr>
              <a:t>Numero</a:t>
            </a:r>
            <a:r>
              <a:rPr lang="en-US" sz="1050" dirty="0" smtClean="0">
                <a:ea typeface="ＭＳ Ｐゴシック" pitchFamily="34" charset="-128"/>
              </a:rPr>
              <a:t> de </a:t>
            </a:r>
            <a:r>
              <a:rPr lang="en-US" sz="1050" dirty="0" err="1" smtClean="0">
                <a:ea typeface="ＭＳ Ｐゴシック" pitchFamily="34" charset="-128"/>
              </a:rPr>
              <a:t>recleecion</a:t>
            </a:r>
            <a:r>
              <a:rPr lang="en-US" sz="1050" dirty="0" smtClean="0">
                <a:ea typeface="ＭＳ Ｐゴシック" pitchFamily="34" charset="-128"/>
              </a:rPr>
              <a:t> </a:t>
            </a:r>
            <a:r>
              <a:rPr lang="en-US" sz="1050" dirty="0" err="1" smtClean="0">
                <a:ea typeface="ＭＳ Ｐゴシック" pitchFamily="34" charset="-128"/>
              </a:rPr>
              <a:t>para</a:t>
            </a:r>
            <a:r>
              <a:rPr lang="en-US" sz="1050" dirty="0" smtClean="0">
                <a:ea typeface="ＭＳ Ｐゴシック" pitchFamily="34" charset="-128"/>
              </a:rPr>
              <a:t> la </a:t>
            </a:r>
            <a:r>
              <a:rPr lang="en-US" sz="1050" dirty="0" err="1" smtClean="0">
                <a:ea typeface="ＭＳ Ｐゴシック" pitchFamily="34" charset="-128"/>
              </a:rPr>
              <a:t>unidad</a:t>
            </a:r>
            <a:endParaRPr lang="en-US" sz="1050" dirty="0" smtClean="0">
              <a:ea typeface="ＭＳ Ｐゴシック" pitchFamily="34" charset="-128"/>
            </a:endParaRPr>
          </a:p>
          <a:p>
            <a:pPr marL="1200150" lvl="2" indent="-285750">
              <a:buSzPct val="81000"/>
              <a:buFont typeface="Wingdings" pitchFamily="2" charset="2"/>
              <a:buChar char="q"/>
              <a:defRPr/>
            </a:pPr>
            <a:endParaRPr lang="en-US" sz="1050" dirty="0" smtClean="0">
              <a:ea typeface="ＭＳ Ｐゴシック" pitchFamily="34" charset="-128"/>
            </a:endParaRPr>
          </a:p>
          <a:p>
            <a:pPr lvl="1">
              <a:buSzPct val="81000"/>
              <a:buFont typeface="Wingdings" pitchFamily="2" charset="2"/>
              <a:buChar char="Ø"/>
              <a:defRPr/>
            </a:pPr>
            <a:endParaRPr lang="en-US" sz="1050" dirty="0" smtClean="0">
              <a:ea typeface="ＭＳ Ｐゴシック" pitchFamily="34" charset="-128"/>
            </a:endParaRPr>
          </a:p>
          <a:p>
            <a:pPr lvl="1">
              <a:buSzPct val="81000"/>
              <a:buFont typeface="Wingdings" pitchFamily="2" charset="2"/>
              <a:buChar char="Ø"/>
              <a:defRPr/>
            </a:pPr>
            <a:endParaRPr lang="en-US" sz="1050" dirty="0" smtClean="0">
              <a:ea typeface="ＭＳ Ｐゴシック" pitchFamily="34" charset="-128"/>
            </a:endParaRPr>
          </a:p>
          <a:p>
            <a:pPr>
              <a:buSzPct val="81000"/>
              <a:buFont typeface="Wingdings" pitchFamily="2" charset="2"/>
              <a:buChar char="Ø"/>
              <a:defRPr/>
            </a:pPr>
            <a:endParaRPr lang="en-US" sz="1050" dirty="0" smtClean="0">
              <a:ea typeface="ＭＳ Ｐゴシック" pitchFamily="34" charset="-128"/>
              <a:cs typeface="+mn-cs"/>
            </a:endParaRPr>
          </a:p>
          <a:p>
            <a:pPr>
              <a:buSzPct val="81000"/>
              <a:defRPr/>
            </a:pPr>
            <a:endParaRPr lang="en-US" sz="1050" dirty="0" smtClean="0">
              <a:ea typeface="ＭＳ Ｐゴシック" pitchFamily="34" charset="-128"/>
              <a:cs typeface="+mn-cs"/>
            </a:endParaRPr>
          </a:p>
          <a:p>
            <a:pPr>
              <a:buSzPct val="81000"/>
              <a:buFont typeface="Arial" pitchFamily="34" charset="0"/>
              <a:buChar char="•"/>
              <a:defRPr/>
            </a:pPr>
            <a:endParaRPr lang="en-US" sz="1050" dirty="0" smtClean="0">
              <a:ea typeface="ＭＳ Ｐゴシック" pitchFamily="34" charset="-128"/>
              <a:cs typeface="+mn-cs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 bwMode="auto">
          <a:xfrm>
            <a:off x="4629398" y="4000934"/>
            <a:ext cx="4151312" cy="181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200" b="1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000" b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81000"/>
              <a:buFont typeface="Wingdings" pitchFamily="2" charset="2"/>
              <a:buChar char="Ø"/>
              <a:defRPr/>
            </a:pPr>
            <a:r>
              <a:rPr lang="en-US" sz="1000" dirty="0" err="1" smtClean="0">
                <a:ea typeface="ＭＳ Ｐゴシック" pitchFamily="34" charset="-128"/>
                <a:cs typeface="+mn-cs"/>
              </a:rPr>
              <a:t>Salida</a:t>
            </a:r>
            <a:endParaRPr lang="en-US" sz="1000" dirty="0">
              <a:ea typeface="ＭＳ Ｐゴシック" pitchFamily="34" charset="-128"/>
              <a:cs typeface="+mn-cs"/>
            </a:endParaRPr>
          </a:p>
          <a:p>
            <a:pPr marL="800100" lvl="1" indent="-342900">
              <a:buSzPct val="81000"/>
              <a:buFont typeface="Wingdings" pitchFamily="2" charset="2"/>
              <a:buChar char="Ø"/>
              <a:defRPr/>
            </a:pPr>
            <a:r>
              <a:rPr lang="en-US" sz="1000" dirty="0">
                <a:ea typeface="ＭＳ Ｐゴシック" pitchFamily="34" charset="-128"/>
              </a:rPr>
              <a:t>Driver Requirements</a:t>
            </a:r>
          </a:p>
          <a:p>
            <a:pPr marL="1257300" lvl="2" indent="-342900">
              <a:buSzPct val="81000"/>
              <a:buFont typeface="Wingdings" pitchFamily="2" charset="2"/>
              <a:buChar char="Ø"/>
              <a:defRPr/>
            </a:pPr>
            <a:r>
              <a:rPr lang="es-ES" dirty="0" smtClean="0"/>
              <a:t>Escanee el código de barras en el J-1 boleto recibido en la entrada. </a:t>
            </a:r>
            <a:r>
              <a:rPr lang="en-US" dirty="0" smtClean="0">
                <a:ea typeface="ＭＳ Ｐゴシック" pitchFamily="34" charset="-128"/>
              </a:rPr>
              <a:t>Trailer </a:t>
            </a:r>
            <a:r>
              <a:rPr lang="en-US" dirty="0">
                <a:ea typeface="ＭＳ Ｐゴシック" pitchFamily="34" charset="-128"/>
              </a:rPr>
              <a:t>Initials + Numbers</a:t>
            </a:r>
          </a:p>
          <a:p>
            <a:pPr marL="1257300" lvl="2" indent="-342900">
              <a:buSzPct val="81000"/>
              <a:buFont typeface="Wingdings" pitchFamily="2" charset="2"/>
              <a:buChar char="Ø"/>
              <a:defRPr/>
            </a:pPr>
            <a:r>
              <a:rPr lang="es-ES" i="1" dirty="0" smtClean="0"/>
              <a:t>• Iniciales de la unidad y número (contenedor o chasis o remolque) </a:t>
            </a: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r>
              <a:rPr lang="en-US" dirty="0" err="1" smtClean="0">
                <a:ea typeface="ＭＳ Ｐゴシック" pitchFamily="34" charset="-128"/>
              </a:rPr>
              <a:t>Numero</a:t>
            </a:r>
            <a:r>
              <a:rPr lang="en-US" dirty="0" smtClean="0">
                <a:ea typeface="ＭＳ Ｐゴシック" pitchFamily="34" charset="-128"/>
              </a:rPr>
              <a:t> de </a:t>
            </a:r>
            <a:r>
              <a:rPr lang="en-US" dirty="0" err="1" smtClean="0">
                <a:ea typeface="ＭＳ Ｐゴシック" pitchFamily="34" charset="-128"/>
              </a:rPr>
              <a:t>sello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dirty="0" err="1" smtClean="0">
                <a:ea typeface="ＭＳ Ｐゴシック" pitchFamily="34" charset="-128"/>
              </a:rPr>
              <a:t>para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cargas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 marL="1200150" lvl="2" indent="-285750">
              <a:buSzPct val="81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El </a:t>
            </a:r>
            <a:r>
              <a:rPr lang="en-US" dirty="0" err="1" smtClean="0">
                <a:ea typeface="ＭＳ Ｐゴシック" pitchFamily="34" charset="-128"/>
              </a:rPr>
              <a:t>Numero</a:t>
            </a:r>
            <a:r>
              <a:rPr lang="en-US" dirty="0" smtClean="0">
                <a:ea typeface="ＭＳ Ｐゴシック" pitchFamily="34" charset="-128"/>
              </a:rPr>
              <a:t> de </a:t>
            </a:r>
            <a:r>
              <a:rPr lang="en-US" dirty="0" err="1" smtClean="0">
                <a:ea typeface="ＭＳ Ｐゴシック" pitchFamily="34" charset="-128"/>
              </a:rPr>
              <a:t>recleecion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para</a:t>
            </a:r>
            <a:r>
              <a:rPr lang="en-US" dirty="0" smtClean="0">
                <a:ea typeface="ＭＳ Ｐゴシック" pitchFamily="34" charset="-128"/>
              </a:rPr>
              <a:t> la </a:t>
            </a:r>
            <a:r>
              <a:rPr lang="en-US" dirty="0" err="1" smtClean="0">
                <a:ea typeface="ＭＳ Ｐゴシック" pitchFamily="34" charset="-128"/>
              </a:rPr>
              <a:t>unidad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SzPct val="81000"/>
              <a:buFont typeface="Wingdings" pitchFamily="2" charset="2"/>
              <a:buChar char="Ø"/>
              <a:defRPr/>
            </a:pPr>
            <a:endParaRPr lang="en-US" sz="1000" dirty="0" smtClean="0">
              <a:ea typeface="ＭＳ Ｐゴシック" pitchFamily="34" charset="-128"/>
            </a:endParaRPr>
          </a:p>
          <a:p>
            <a:pPr lvl="1">
              <a:buSzPct val="81000"/>
              <a:buFont typeface="Wingdings" pitchFamily="2" charset="2"/>
              <a:buChar char="Ø"/>
              <a:defRPr/>
            </a:pPr>
            <a:endParaRPr lang="en-US" sz="1000" dirty="0" smtClean="0">
              <a:ea typeface="ＭＳ Ｐゴシック" pitchFamily="34" charset="-128"/>
            </a:endParaRPr>
          </a:p>
          <a:p>
            <a:pPr>
              <a:buSzPct val="81000"/>
              <a:buFont typeface="Wingdings" pitchFamily="2" charset="2"/>
              <a:buChar char="Ø"/>
              <a:defRPr/>
            </a:pPr>
            <a:endParaRPr lang="en-US" sz="1000" dirty="0" smtClean="0">
              <a:ea typeface="ＭＳ Ｐゴシック" pitchFamily="34" charset="-128"/>
              <a:cs typeface="+mn-cs"/>
            </a:endParaRPr>
          </a:p>
          <a:p>
            <a:pPr>
              <a:buSzPct val="81000"/>
              <a:defRPr/>
            </a:pPr>
            <a:endParaRPr lang="en-US" sz="1000" dirty="0" smtClean="0">
              <a:ea typeface="ＭＳ Ｐゴシック" pitchFamily="34" charset="-128"/>
              <a:cs typeface="+mn-cs"/>
            </a:endParaRPr>
          </a:p>
          <a:p>
            <a:pPr>
              <a:buSzPct val="81000"/>
              <a:buFont typeface="Arial" pitchFamily="34" charset="0"/>
              <a:buChar char="•"/>
              <a:defRPr/>
            </a:pPr>
            <a:endParaRPr lang="en-US" sz="1000" dirty="0" smtClean="0"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4" y="150813"/>
            <a:ext cx="2882920" cy="894216"/>
          </a:xfrm>
        </p:spPr>
        <p:txBody>
          <a:bodyPr/>
          <a:lstStyle/>
          <a:p>
            <a:r>
              <a:rPr lang="en-US" sz="2400" dirty="0" smtClean="0"/>
              <a:t>Bolt Application</a:t>
            </a:r>
            <a:endParaRPr lang="en-US" sz="2400" dirty="0"/>
          </a:p>
        </p:txBody>
      </p:sp>
      <p:sp>
        <p:nvSpPr>
          <p:cNvPr id="4" name="Text Placeholder 6"/>
          <p:cNvSpPr txBox="1">
            <a:spLocks noGrp="1"/>
          </p:cNvSpPr>
          <p:nvPr>
            <p:ph idx="1"/>
          </p:nvPr>
        </p:nvSpPr>
        <p:spPr bwMode="auto">
          <a:xfrm>
            <a:off x="193424" y="513163"/>
            <a:ext cx="8487438" cy="57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200" b="1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000" b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SzPct val="81000"/>
              <a:buFont typeface="Wingdings" pitchFamily="2" charset="2"/>
              <a:buChar char="Ø"/>
              <a:defRPr/>
            </a:pPr>
            <a:r>
              <a:rPr lang="en-US" sz="1600" dirty="0" smtClean="0">
                <a:ea typeface="ＭＳ Ｐゴシック" pitchFamily="34" charset="-128"/>
              </a:rPr>
              <a:t>Depending on your seal type, you will have to place a bolt on your container at the in-gate.</a:t>
            </a:r>
          </a:p>
          <a:p>
            <a:pPr>
              <a:buSzPct val="81000"/>
              <a:defRPr/>
            </a:pPr>
            <a:endParaRPr lang="en-US" sz="1600" dirty="0" smtClean="0"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777" y="1995055"/>
            <a:ext cx="7160819" cy="413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9564" y="1146361"/>
            <a:ext cx="4725573" cy="38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eaLnBrk="1" hangingPunct="1">
              <a:lnSpc>
                <a:spcPct val="90000"/>
              </a:lnSpc>
            </a:pPr>
            <a:r>
              <a:rPr lang="en-US" sz="2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Perno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aplicación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 bwMode="auto">
          <a:xfrm>
            <a:off x="191445" y="1520587"/>
            <a:ext cx="8487438" cy="57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200" b="1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sz="1000" b="1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55000"/>
              <a:buFont typeface="Wingdings" pitchFamily="2" charset="2"/>
              <a:buNone/>
              <a:defRPr sz="9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0" indent="-285750">
              <a:buSzPct val="81000"/>
              <a:buFont typeface="Wingdings" pitchFamily="2" charset="2"/>
              <a:buChar char="Ø"/>
              <a:defRPr/>
            </a:pPr>
            <a:r>
              <a:rPr lang="es-ES" sz="1600" dirty="0" smtClean="0"/>
              <a:t>Dependiendo del tipo de sello, que tendrá que colocar un tornillo en su contenedor en la entrada.</a:t>
            </a:r>
            <a:br>
              <a:rPr lang="es-ES" sz="1600" dirty="0" smtClean="0"/>
            </a:b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4" y="150813"/>
            <a:ext cx="3405434" cy="799213"/>
          </a:xfrm>
        </p:spPr>
        <p:txBody>
          <a:bodyPr/>
          <a:lstStyle/>
          <a:p>
            <a:r>
              <a:rPr lang="en-US" dirty="0" smtClean="0"/>
              <a:t>DVIR Roadability</a:t>
            </a:r>
            <a:endParaRPr lang="en-US" dirty="0"/>
          </a:p>
        </p:txBody>
      </p:sp>
      <p:sp>
        <p:nvSpPr>
          <p:cNvPr id="4" name="Text Placeholder 6"/>
          <p:cNvSpPr txBox="1">
            <a:spLocks noGrp="1"/>
          </p:cNvSpPr>
          <p:nvPr>
            <p:ph idx="1"/>
          </p:nvPr>
        </p:nvSpPr>
        <p:spPr bwMode="auto">
          <a:xfrm>
            <a:off x="308758" y="655668"/>
            <a:ext cx="8253351" cy="92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600" dirty="0">
                <a:latin typeface="Calibri" pitchFamily="34" charset="0"/>
              </a:rPr>
              <a:t>If there are any defect with </a:t>
            </a:r>
            <a:r>
              <a:rPr lang="en-US" sz="1600" dirty="0" smtClean="0">
                <a:latin typeface="Calibri" pitchFamily="34" charset="0"/>
              </a:rPr>
              <a:t>the chassis press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Y </a:t>
            </a:r>
            <a:r>
              <a:rPr lang="en-US" sz="1600" dirty="0">
                <a:latin typeface="Calibri" pitchFamily="34" charset="0"/>
              </a:rPr>
              <a:t>and select from one of the options </a:t>
            </a:r>
            <a:r>
              <a:rPr lang="en-US" sz="1600" dirty="0" smtClean="0">
                <a:latin typeface="Calibri" pitchFamily="34" charset="0"/>
              </a:rPr>
              <a:t>displayed.</a:t>
            </a:r>
          </a:p>
          <a:p>
            <a:pPr marL="285750" indent="-285750" eaLnBrk="0" hangingPunct="0">
              <a:buClr>
                <a:schemeClr val="hlink"/>
              </a:buClr>
              <a:buSzPct val="81000"/>
              <a:buNone/>
            </a:pPr>
            <a:r>
              <a:rPr lang="es-ES" sz="1600" dirty="0" smtClean="0">
                <a:latin typeface="Calibri" pitchFamily="34" charset="0"/>
              </a:rPr>
              <a:t>	Si hay cualquier defecto con la </a:t>
            </a:r>
            <a:r>
              <a:rPr lang="es-ES" sz="1600" dirty="0" smtClean="0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s-ES" sz="1600" dirty="0" smtClean="0">
                <a:latin typeface="Calibri" pitchFamily="34" charset="0"/>
              </a:rPr>
              <a:t> chasis prensa y seleccione una de las opciones mostradas.</a:t>
            </a:r>
            <a:r>
              <a:rPr lang="es-ES" sz="1600" dirty="0" smtClean="0"/>
              <a:t/>
            </a:r>
            <a:br>
              <a:rPr lang="es-ES" sz="1600" dirty="0" smtClean="0"/>
            </a:br>
            <a:endParaRPr lang="en-US" sz="1600" dirty="0" smtClean="0">
              <a:latin typeface="Calibri" pitchFamily="34" charset="0"/>
            </a:endParaRPr>
          </a:p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endParaRPr lang="en-US" sz="1600" dirty="0">
              <a:latin typeface="Calibri" pitchFamily="34" charset="0"/>
            </a:endParaRPr>
          </a:p>
          <a:p>
            <a:pPr marL="800100" lvl="1" indent="-342900" algn="l" eaLnBrk="0" hangingPunct="0">
              <a:buClr>
                <a:schemeClr val="hlink"/>
              </a:buClr>
              <a:buSzPct val="81000"/>
              <a:buFont typeface="Calibri" pitchFamily="34" charset="0"/>
              <a:buAutoNum type="arabicPeriod"/>
            </a:pPr>
            <a:r>
              <a:rPr lang="en-US" sz="1600" dirty="0">
                <a:latin typeface="Calibri" pitchFamily="34" charset="0"/>
              </a:rPr>
              <a:t>Brakes</a:t>
            </a:r>
          </a:p>
          <a:p>
            <a:pPr marL="800100" lvl="1" indent="-342900" algn="l" eaLnBrk="0" hangingPunct="0">
              <a:buClr>
                <a:schemeClr val="hlink"/>
              </a:buClr>
              <a:buSzPct val="81000"/>
              <a:buFont typeface="Calibri" pitchFamily="34" charset="0"/>
              <a:buAutoNum type="arabicPeriod"/>
            </a:pPr>
            <a:r>
              <a:rPr lang="en-US" sz="1600" dirty="0">
                <a:latin typeface="Calibri" pitchFamily="34" charset="0"/>
              </a:rPr>
              <a:t>Lights markers conspicuity</a:t>
            </a:r>
          </a:p>
          <a:p>
            <a:pPr marL="800100" lvl="1" indent="-342900" algn="l" eaLnBrk="0" hangingPunct="0">
              <a:buClr>
                <a:schemeClr val="hlink"/>
              </a:buClr>
              <a:buSzPct val="81000"/>
              <a:buFont typeface="Calibri" pitchFamily="34" charset="0"/>
              <a:buAutoNum type="arabicPeriod"/>
            </a:pPr>
            <a:r>
              <a:rPr lang="en-US" sz="1600" dirty="0">
                <a:latin typeface="Calibri" pitchFamily="34" charset="0"/>
              </a:rPr>
              <a:t>Wheels rims lugs tires</a:t>
            </a:r>
          </a:p>
          <a:p>
            <a:pPr marL="800100" lvl="1" indent="-342900" algn="l" eaLnBrk="0" hangingPunct="0">
              <a:buClr>
                <a:schemeClr val="hlink"/>
              </a:buClr>
              <a:buSzPct val="81000"/>
              <a:buFont typeface="Calibri" pitchFamily="34" charset="0"/>
              <a:buAutoNum type="arabicPeriod"/>
            </a:pPr>
            <a:r>
              <a:rPr lang="en-US" sz="1600" dirty="0">
                <a:latin typeface="Calibri" pitchFamily="34" charset="0"/>
              </a:rPr>
              <a:t>Air Lines hoses couplers</a:t>
            </a:r>
          </a:p>
          <a:p>
            <a:pPr marL="800100" lvl="1" indent="-342900" algn="l" eaLnBrk="0" hangingPunct="0">
              <a:buClr>
                <a:schemeClr val="hlink"/>
              </a:buClr>
              <a:buSzPct val="81000"/>
              <a:buFont typeface="Calibri" pitchFamily="34" charset="0"/>
              <a:buAutoNum type="arabicPeriod"/>
            </a:pPr>
            <a:r>
              <a:rPr lang="en-US" sz="1600" dirty="0">
                <a:latin typeface="Calibri" pitchFamily="34" charset="0"/>
              </a:rPr>
              <a:t>King pin/Upper </a:t>
            </a:r>
            <a:r>
              <a:rPr lang="en-US" sz="1600" dirty="0" smtClean="0">
                <a:latin typeface="Calibri" pitchFamily="34" charset="0"/>
              </a:rPr>
              <a:t>coupling</a:t>
            </a:r>
          </a:p>
          <a:p>
            <a:pPr marL="800100" lvl="1" indent="-342900" algn="l" eaLnBrk="0" hangingPunct="0">
              <a:buClr>
                <a:schemeClr val="hlink"/>
              </a:buClr>
              <a:buSzPct val="81000"/>
              <a:buFont typeface="Calibri" pitchFamily="34" charset="0"/>
              <a:buAutoNum type="arabicPeriod"/>
            </a:pPr>
            <a:r>
              <a:rPr lang="en-US" sz="1600" dirty="0" smtClean="0">
                <a:latin typeface="Calibri" pitchFamily="34" charset="0"/>
              </a:rPr>
              <a:t>Rails/Frame</a:t>
            </a:r>
            <a:endParaRPr lang="en-US" sz="1600" dirty="0">
              <a:latin typeface="Calibri" pitchFamily="34" charset="0"/>
            </a:endParaRPr>
          </a:p>
          <a:p>
            <a:pPr marL="800100" lvl="1" indent="-342900" algn="l" eaLnBrk="0" hangingPunct="0">
              <a:buClr>
                <a:schemeClr val="hlink"/>
              </a:buClr>
              <a:buSzPct val="81000"/>
              <a:buFont typeface="Calibri" pitchFamily="34" charset="0"/>
              <a:buAutoNum type="arabicPeriod"/>
            </a:pPr>
            <a:r>
              <a:rPr lang="en-US" sz="1600" dirty="0">
                <a:latin typeface="Calibri" pitchFamily="34" charset="0"/>
              </a:rPr>
              <a:t>Bolster</a:t>
            </a:r>
          </a:p>
          <a:p>
            <a:pPr marL="800100" lvl="1" indent="-342900" algn="l" eaLnBrk="0" hangingPunct="0">
              <a:buClr>
                <a:schemeClr val="hlink"/>
              </a:buClr>
              <a:buSzPct val="81000"/>
              <a:buFont typeface="Calibri" pitchFamily="34" charset="0"/>
              <a:buAutoNum type="arabicPeriod"/>
            </a:pPr>
            <a:r>
              <a:rPr lang="en-US" sz="1600" dirty="0">
                <a:latin typeface="Calibri" pitchFamily="34" charset="0"/>
              </a:rPr>
              <a:t>Locking pins/Fasteners</a:t>
            </a:r>
          </a:p>
          <a:p>
            <a:pPr marL="800100" lvl="1" indent="-342900" algn="l" eaLnBrk="0" hangingPunct="0">
              <a:buClr>
                <a:schemeClr val="hlink"/>
              </a:buClr>
              <a:buSzPct val="81000"/>
              <a:buFont typeface="Calibri" pitchFamily="34" charset="0"/>
              <a:buAutoNum type="arabicPeriod"/>
            </a:pPr>
            <a:r>
              <a:rPr lang="en-US" sz="1600" dirty="0">
                <a:latin typeface="Calibri" pitchFamily="34" charset="0"/>
              </a:rPr>
              <a:t>Slider/Sliding frame lock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896" y="1721922"/>
            <a:ext cx="5403850" cy="415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222065"/>
            <a:ext cx="3856697" cy="739836"/>
          </a:xfrm>
        </p:spPr>
        <p:txBody>
          <a:bodyPr/>
          <a:lstStyle/>
          <a:p>
            <a:r>
              <a:rPr lang="en-US" sz="2400" dirty="0" smtClean="0"/>
              <a:t>Pre Out-gate Screen</a:t>
            </a:r>
            <a:endParaRPr lang="en-US" sz="2400" dirty="0"/>
          </a:p>
        </p:txBody>
      </p:sp>
      <p:sp>
        <p:nvSpPr>
          <p:cNvPr id="4" name="Text Placeholder 6"/>
          <p:cNvSpPr txBox="1">
            <a:spLocks noGrp="1"/>
          </p:cNvSpPr>
          <p:nvPr>
            <p:ph idx="1"/>
          </p:nvPr>
        </p:nvSpPr>
        <p:spPr bwMode="auto">
          <a:xfrm>
            <a:off x="157798" y="1154430"/>
            <a:ext cx="8986202" cy="531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600" dirty="0">
                <a:latin typeface="Calibri" pitchFamily="34" charset="0"/>
              </a:rPr>
              <a:t>Before the in-gate process is complete, you have the ability to pre out-gate a unit if your picking one up. Press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sz="1600" dirty="0">
                <a:latin typeface="Calibri" pitchFamily="34" charset="0"/>
              </a:rPr>
              <a:t> to perform the pre out-gate</a:t>
            </a:r>
            <a:r>
              <a:rPr lang="en-US" sz="1600" dirty="0" smtClean="0">
                <a:latin typeface="Calibri" pitchFamily="34" charset="0"/>
              </a:rPr>
              <a:t>.</a:t>
            </a:r>
          </a:p>
          <a:p>
            <a:pPr marL="285750" indent="-285750" eaLnBrk="0" hangingPunct="0">
              <a:buClr>
                <a:schemeClr val="hlink"/>
              </a:buClr>
              <a:buSzPct val="81000"/>
              <a:buNone/>
            </a:pPr>
            <a:r>
              <a:rPr lang="es-ES" sz="1600" i="1" dirty="0" smtClean="0">
                <a:latin typeface="Calibri" pitchFamily="34" charset="0"/>
              </a:rPr>
              <a:t>	Antes de que el proceso de entrada es terminada, se puede preparar la salida si va a recoger. Pulse </a:t>
            </a:r>
            <a:r>
              <a:rPr lang="es-ES" sz="1600" i="1" dirty="0" smtClean="0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s-ES" sz="1600" i="1" dirty="0" smtClean="0">
                <a:latin typeface="Calibri" pitchFamily="34" charset="0"/>
              </a:rPr>
              <a:t> para realizar el pre fuera de la puerta.</a:t>
            </a:r>
            <a:r>
              <a:rPr lang="es-ES" sz="1600" dirty="0" smtClean="0"/>
              <a:t/>
            </a:r>
            <a:br>
              <a:rPr lang="es-ES" sz="1600" dirty="0" smtClean="0"/>
            </a:br>
            <a:endParaRPr lang="en-US" sz="1600" dirty="0" smtClean="0">
              <a:latin typeface="Calibri" pitchFamily="34" charset="0"/>
            </a:endParaRPr>
          </a:p>
          <a:p>
            <a:pPr marL="742950" lvl="1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You </a:t>
            </a:r>
            <a:r>
              <a:rPr lang="en-US" sz="1400" dirty="0">
                <a:latin typeface="Calibri" pitchFamily="34" charset="0"/>
              </a:rPr>
              <a:t>will </a:t>
            </a:r>
            <a:r>
              <a:rPr lang="en-US" sz="1400" dirty="0" smtClean="0">
                <a:latin typeface="Calibri" pitchFamily="34" charset="0"/>
              </a:rPr>
              <a:t>need</a:t>
            </a:r>
          </a:p>
          <a:p>
            <a:pPr marL="742950" lvl="1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i="1" dirty="0" err="1" smtClean="0">
                <a:latin typeface="Calibri" pitchFamily="34" charset="0"/>
              </a:rPr>
              <a:t>Usted</a:t>
            </a:r>
            <a:r>
              <a:rPr lang="en-US" sz="1400" i="1" dirty="0" smtClean="0">
                <a:latin typeface="Calibri" pitchFamily="34" charset="0"/>
              </a:rPr>
              <a:t> </a:t>
            </a:r>
            <a:r>
              <a:rPr lang="en-US" sz="1400" i="1" dirty="0" err="1" smtClean="0">
                <a:latin typeface="Calibri" pitchFamily="34" charset="0"/>
              </a:rPr>
              <a:t>va</a:t>
            </a:r>
            <a:r>
              <a:rPr lang="en-US" sz="1400" i="1" dirty="0" smtClean="0">
                <a:latin typeface="Calibri" pitchFamily="34" charset="0"/>
              </a:rPr>
              <a:t> a </a:t>
            </a:r>
            <a:r>
              <a:rPr lang="en-US" sz="1400" i="1" dirty="0" err="1" smtClean="0">
                <a:latin typeface="Calibri" pitchFamily="34" charset="0"/>
              </a:rPr>
              <a:t>necesitar</a:t>
            </a:r>
            <a:endParaRPr lang="en-US" sz="1400" i="1" dirty="0">
              <a:latin typeface="Calibri" pitchFamily="34" charset="0"/>
            </a:endParaRPr>
          </a:p>
          <a:p>
            <a:pPr marL="1200150" lvl="2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dirty="0">
                <a:latin typeface="Calibri" pitchFamily="34" charset="0"/>
              </a:rPr>
              <a:t>Unit initials and </a:t>
            </a:r>
            <a:r>
              <a:rPr lang="en-US" sz="1400" dirty="0" smtClean="0">
                <a:latin typeface="Calibri" pitchFamily="34" charset="0"/>
              </a:rPr>
              <a:t>numbers</a:t>
            </a:r>
          </a:p>
          <a:p>
            <a:pPr marL="1544637" lvl="3" indent="-285750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i="1" dirty="0" err="1" smtClean="0">
                <a:latin typeface="Calibri" pitchFamily="34" charset="0"/>
              </a:rPr>
              <a:t>Iniciales</a:t>
            </a:r>
            <a:r>
              <a:rPr lang="en-US" sz="1400" i="1" dirty="0" smtClean="0">
                <a:latin typeface="Calibri" pitchFamily="34" charset="0"/>
              </a:rPr>
              <a:t> del la </a:t>
            </a:r>
            <a:r>
              <a:rPr lang="en-US" sz="1400" i="1" dirty="0" err="1" smtClean="0">
                <a:latin typeface="Calibri" pitchFamily="34" charset="0"/>
              </a:rPr>
              <a:t>unida</a:t>
            </a:r>
            <a:r>
              <a:rPr lang="en-US" sz="1400" i="1" dirty="0" smtClean="0">
                <a:latin typeface="Calibri" pitchFamily="34" charset="0"/>
              </a:rPr>
              <a:t> u </a:t>
            </a:r>
            <a:r>
              <a:rPr lang="en-US" sz="1400" i="1" dirty="0" err="1" smtClean="0">
                <a:latin typeface="Calibri" pitchFamily="34" charset="0"/>
              </a:rPr>
              <a:t>numero</a:t>
            </a:r>
            <a:endParaRPr lang="en-US" sz="1400" i="1" dirty="0">
              <a:latin typeface="Calibri" pitchFamily="34" charset="0"/>
            </a:endParaRPr>
          </a:p>
          <a:p>
            <a:pPr marL="1200150" lvl="2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dirty="0">
                <a:latin typeface="Calibri" pitchFamily="34" charset="0"/>
              </a:rPr>
              <a:t>Control Number </a:t>
            </a:r>
            <a:endParaRPr lang="en-US" sz="1400" dirty="0" smtClean="0">
              <a:latin typeface="Calibri" pitchFamily="34" charset="0"/>
            </a:endParaRPr>
          </a:p>
          <a:p>
            <a:pPr marL="1544637" lvl="3" indent="-285750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i="1" dirty="0" smtClean="0">
                <a:latin typeface="Calibri" pitchFamily="34" charset="0"/>
              </a:rPr>
              <a:t>El </a:t>
            </a:r>
            <a:r>
              <a:rPr lang="en-US" sz="1400" i="1" dirty="0" err="1" smtClean="0">
                <a:latin typeface="Calibri" pitchFamily="34" charset="0"/>
              </a:rPr>
              <a:t>numero</a:t>
            </a:r>
            <a:r>
              <a:rPr lang="en-US" sz="1400" i="1" dirty="0" smtClean="0">
                <a:latin typeface="Calibri" pitchFamily="34" charset="0"/>
              </a:rPr>
              <a:t> del </a:t>
            </a:r>
            <a:r>
              <a:rPr lang="en-US" sz="1400" i="1" dirty="0" err="1" smtClean="0">
                <a:latin typeface="Calibri" pitchFamily="34" charset="0"/>
              </a:rPr>
              <a:t>recoleecion</a:t>
            </a:r>
            <a:endParaRPr lang="en-US" sz="1400" i="1" dirty="0">
              <a:latin typeface="Calibri" pitchFamily="34" charset="0"/>
            </a:endParaRPr>
          </a:p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Benefits  - </a:t>
            </a:r>
            <a:r>
              <a:rPr lang="en-US" sz="1400" dirty="0" err="1" smtClean="0">
                <a:latin typeface="Calibri" pitchFamily="34" charset="0"/>
              </a:rPr>
              <a:t>Beneficios</a:t>
            </a:r>
            <a:endParaRPr lang="en-US" sz="1400" dirty="0">
              <a:latin typeface="Calibri" pitchFamily="34" charset="0"/>
            </a:endParaRPr>
          </a:p>
          <a:p>
            <a:pPr marL="742950" lvl="1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dirty="0">
                <a:latin typeface="Calibri" pitchFamily="34" charset="0"/>
              </a:rPr>
              <a:t>Will speed up out-gate </a:t>
            </a:r>
            <a:r>
              <a:rPr lang="en-US" sz="1400" dirty="0" smtClean="0">
                <a:latin typeface="Calibri" pitchFamily="34" charset="0"/>
              </a:rPr>
              <a:t>transaction</a:t>
            </a:r>
          </a:p>
          <a:p>
            <a:pPr marL="1089025" lvl="2" indent="-285750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s-ES" sz="1400" i="1" dirty="0" smtClean="0">
                <a:latin typeface="Calibri" pitchFamily="34" charset="0"/>
              </a:rPr>
              <a:t>La salida más rápida transacción</a:t>
            </a:r>
          </a:p>
          <a:p>
            <a:pPr marL="742950" lvl="1" indent="-285750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Will </a:t>
            </a:r>
            <a:r>
              <a:rPr lang="en-US" sz="1400" dirty="0">
                <a:latin typeface="Calibri" pitchFamily="34" charset="0"/>
              </a:rPr>
              <a:t>prevent out-gate </a:t>
            </a:r>
            <a:r>
              <a:rPr lang="en-US" sz="1400" dirty="0" smtClean="0">
                <a:latin typeface="Calibri" pitchFamily="34" charset="0"/>
              </a:rPr>
              <a:t>errors</a:t>
            </a:r>
          </a:p>
          <a:p>
            <a:pPr marL="1089025" lvl="2" indent="-285750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i="1" dirty="0" err="1" smtClean="0">
                <a:latin typeface="Calibri" pitchFamily="34" charset="0"/>
              </a:rPr>
              <a:t>Evitar</a:t>
            </a:r>
            <a:r>
              <a:rPr lang="en-US" sz="1400" i="1" dirty="0" smtClean="0">
                <a:latin typeface="Calibri" pitchFamily="34" charset="0"/>
              </a:rPr>
              <a:t> </a:t>
            </a:r>
            <a:r>
              <a:rPr lang="en-US" sz="1400" i="1" dirty="0" err="1" smtClean="0">
                <a:latin typeface="Calibri" pitchFamily="34" charset="0"/>
              </a:rPr>
              <a:t>errores</a:t>
            </a:r>
            <a:r>
              <a:rPr lang="en-US" sz="1400" i="1" dirty="0" smtClean="0">
                <a:latin typeface="Calibri" pitchFamily="34" charset="0"/>
              </a:rPr>
              <a:t> de </a:t>
            </a:r>
            <a:r>
              <a:rPr lang="en-US" sz="1400" i="1" dirty="0" err="1" smtClean="0">
                <a:latin typeface="Calibri" pitchFamily="34" charset="0"/>
              </a:rPr>
              <a:t>salida</a:t>
            </a:r>
            <a:endParaRPr lang="en-US" sz="1400" i="1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239" y="2477470"/>
            <a:ext cx="4762006" cy="342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516967"/>
            <a:ext cx="4203060" cy="73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SzPct val="81000"/>
              <a:defRPr/>
            </a:pPr>
            <a:r>
              <a:rPr lang="en-US" sz="2400" i="1" dirty="0" err="1" smtClean="0">
                <a:solidFill>
                  <a:srgbClr val="002060"/>
                </a:solidFill>
                <a:ea typeface="ＭＳ Ｐゴシック" pitchFamily="34" charset="-128"/>
              </a:rPr>
              <a:t>Preparación</a:t>
            </a:r>
            <a:r>
              <a:rPr lang="en-US" sz="2400" i="1" dirty="0" smtClean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a typeface="ＭＳ Ｐゴシック" pitchFamily="34" charset="-128"/>
              </a:rPr>
              <a:t>para</a:t>
            </a:r>
            <a:r>
              <a:rPr lang="en-US" sz="2400" i="1" dirty="0" smtClean="0">
                <a:solidFill>
                  <a:srgbClr val="002060"/>
                </a:solidFill>
                <a:ea typeface="ＭＳ Ｐゴシック" pitchFamily="34" charset="-128"/>
              </a:rPr>
              <a:t> la </a:t>
            </a:r>
            <a:r>
              <a:rPr lang="en-US" sz="2400" i="1" dirty="0" err="1" smtClean="0">
                <a:solidFill>
                  <a:srgbClr val="002060"/>
                </a:solidFill>
                <a:ea typeface="ＭＳ Ｐゴシック" pitchFamily="34" charset="-128"/>
              </a:rPr>
              <a:t>salida</a:t>
            </a:r>
            <a:endParaRPr lang="en-US" sz="2400" i="1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J1</a:t>
            </a:r>
            <a:endParaRPr lang="en-US" dirty="0"/>
          </a:p>
        </p:txBody>
      </p:sp>
      <p:sp>
        <p:nvSpPr>
          <p:cNvPr id="4" name="Text Placeholder 6"/>
          <p:cNvSpPr txBox="1">
            <a:spLocks noGrp="1"/>
          </p:cNvSpPr>
          <p:nvPr>
            <p:ph idx="1"/>
          </p:nvPr>
        </p:nvSpPr>
        <p:spPr bwMode="auto">
          <a:xfrm>
            <a:off x="157797" y="608166"/>
            <a:ext cx="8190555" cy="12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800" dirty="0">
                <a:latin typeface="Calibri" pitchFamily="34" charset="0"/>
              </a:rPr>
              <a:t>Once the in-gate process is complete, you will receive your J1 and have the option of receiving a duplicate copy by pressing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1800" dirty="0" smtClean="0">
                <a:latin typeface="Calibri" pitchFamily="34" charset="0"/>
              </a:rPr>
              <a:t>.</a:t>
            </a:r>
          </a:p>
          <a:p>
            <a:pPr marL="285750" indent="-285750" eaLnBrk="0" hangingPunct="0">
              <a:buClr>
                <a:schemeClr val="hlink"/>
              </a:buClr>
              <a:buSzPct val="81000"/>
              <a:buNone/>
            </a:pPr>
            <a:r>
              <a:rPr lang="es-ES" sz="1800" dirty="0" smtClean="0">
                <a:latin typeface="Calibri" pitchFamily="34" charset="0"/>
              </a:rPr>
              <a:t>	Una vez que la entrada se ha completado un J1 se imprimirá. Usted tendrá la opción de imprimir más si es necesario, pulse </a:t>
            </a:r>
            <a:r>
              <a:rPr lang="es-ES" sz="18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s-ES" sz="1800" dirty="0" smtClean="0"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872" y="1995054"/>
            <a:ext cx="6119337" cy="410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50813"/>
            <a:ext cx="8986837" cy="870465"/>
          </a:xfrm>
        </p:spPr>
        <p:txBody>
          <a:bodyPr/>
          <a:lstStyle/>
          <a:p>
            <a:r>
              <a:rPr lang="en-US" dirty="0" err="1" smtClean="0"/>
              <a:t>Outgate</a:t>
            </a:r>
            <a:r>
              <a:rPr lang="en-US" dirty="0" smtClean="0"/>
              <a:t> Screen</a:t>
            </a:r>
            <a:br>
              <a:rPr lang="en-US" dirty="0" smtClean="0"/>
            </a:br>
            <a:r>
              <a:rPr lang="en-US" i="1" dirty="0" err="1" smtClean="0"/>
              <a:t>Salida</a:t>
            </a:r>
            <a:r>
              <a:rPr lang="en-US" i="1" dirty="0" smtClean="0"/>
              <a:t> de </a:t>
            </a:r>
            <a:r>
              <a:rPr lang="en-US" i="1" dirty="0" err="1" smtClean="0"/>
              <a:t>pantalla</a:t>
            </a:r>
            <a:endParaRPr lang="en-US" i="1" dirty="0"/>
          </a:p>
        </p:txBody>
      </p:sp>
      <p:sp>
        <p:nvSpPr>
          <p:cNvPr id="4" name="Text Placeholder 6"/>
          <p:cNvSpPr txBox="1">
            <a:spLocks noGrp="1"/>
          </p:cNvSpPr>
          <p:nvPr>
            <p:ph idx="1"/>
          </p:nvPr>
        </p:nvSpPr>
        <p:spPr bwMode="auto">
          <a:xfrm>
            <a:off x="157798" y="1154430"/>
            <a:ext cx="8831823" cy="147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600" dirty="0">
                <a:latin typeface="Calibri" pitchFamily="34" charset="0"/>
              </a:rPr>
              <a:t>To out-gate from the facility you will need to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scan</a:t>
            </a:r>
            <a:r>
              <a:rPr lang="en-US" sz="1600" dirty="0">
                <a:latin typeface="Calibri" pitchFamily="34" charset="0"/>
              </a:rPr>
              <a:t> the barcode from your in-gate J1. In the event you misplace the ticket you may press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N </a:t>
            </a:r>
            <a:r>
              <a:rPr lang="en-US" sz="1600" dirty="0">
                <a:latin typeface="Calibri" pitchFamily="34" charset="0"/>
              </a:rPr>
              <a:t>on the kiosk screen, this will allow you to enter your Drivers License to begin your out-gate transaction</a:t>
            </a:r>
            <a:r>
              <a:rPr lang="en-US" sz="1600" dirty="0" smtClean="0">
                <a:latin typeface="Calibri" pitchFamily="34" charset="0"/>
              </a:rPr>
              <a:t>.</a:t>
            </a:r>
          </a:p>
          <a:p>
            <a:pPr marL="285750" indent="-285750">
              <a:buClr>
                <a:schemeClr val="hlink"/>
              </a:buClr>
              <a:buSzPct val="81000"/>
              <a:buNone/>
            </a:pPr>
            <a:r>
              <a:rPr lang="es-ES" sz="1600" dirty="0" smtClean="0"/>
              <a:t>	</a:t>
            </a:r>
            <a:r>
              <a:rPr lang="es-ES" sz="1600" i="1" dirty="0" smtClean="0">
                <a:latin typeface="Calibri" pitchFamily="34" charset="0"/>
              </a:rPr>
              <a:t>Para salir de las instalaciones que necesita para escanear el código de barras a partir de su entrada J1. Si no puede encontrar la entrada J1 puede pulsar N en la pantalla quiosco y entrar en su licencia de conducir para comenzar la transacción de salida.</a:t>
            </a:r>
          </a:p>
          <a:p>
            <a:pPr marL="285750" indent="-285750" algn="l">
              <a:buClr>
                <a:schemeClr val="hlink"/>
              </a:buClr>
              <a:buSzPct val="81000"/>
              <a:buNone/>
            </a:pPr>
            <a:endParaRPr lang="en-US" sz="16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645" y="2700399"/>
            <a:ext cx="5929436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Intervention</a:t>
            </a:r>
            <a:br>
              <a:rPr lang="en-US" dirty="0" smtClean="0"/>
            </a:br>
            <a:r>
              <a:rPr lang="en-US" dirty="0" err="1" smtClean="0"/>
              <a:t>Intervención</a:t>
            </a:r>
            <a:r>
              <a:rPr lang="en-US" dirty="0" smtClean="0"/>
              <a:t> </a:t>
            </a:r>
            <a:r>
              <a:rPr lang="en-US" dirty="0" err="1" smtClean="0"/>
              <a:t>biométrico</a:t>
            </a:r>
            <a:endParaRPr lang="en-US" dirty="0"/>
          </a:p>
        </p:txBody>
      </p:sp>
      <p:sp>
        <p:nvSpPr>
          <p:cNvPr id="4" name="Text Placeholder 6"/>
          <p:cNvSpPr txBox="1">
            <a:spLocks noGrp="1"/>
          </p:cNvSpPr>
          <p:nvPr>
            <p:ph idx="1"/>
          </p:nvPr>
        </p:nvSpPr>
        <p:spPr bwMode="auto">
          <a:xfrm>
            <a:off x="157797" y="1154430"/>
            <a:ext cx="9283085" cy="124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800" dirty="0">
                <a:latin typeface="Calibri" pitchFamily="34" charset="0"/>
              </a:rPr>
              <a:t>You will next be prompted to place one of the fingers you registered with on the biometric </a:t>
            </a:r>
            <a:r>
              <a:rPr lang="en-US" sz="1800" dirty="0" smtClean="0">
                <a:latin typeface="Calibri" pitchFamily="34" charset="0"/>
              </a:rPr>
              <a:t>scanner.</a:t>
            </a:r>
          </a:p>
          <a:p>
            <a:pPr marL="285750" indent="-285750" eaLnBrk="0" hangingPunct="0">
              <a:buClr>
                <a:schemeClr val="hlink"/>
              </a:buClr>
              <a:buSzPct val="81000"/>
              <a:buNone/>
            </a:pPr>
            <a:r>
              <a:rPr lang="es-ES" sz="1800" dirty="0" smtClean="0">
                <a:latin typeface="Calibri" pitchFamily="34" charset="0"/>
              </a:rPr>
              <a:t>	</a:t>
            </a:r>
            <a:r>
              <a:rPr lang="es-ES" sz="1800" i="1" dirty="0" smtClean="0">
                <a:latin typeface="Calibri" pitchFamily="34" charset="0"/>
              </a:rPr>
              <a:t>A continuación se le pedirá que coloque uno de los dedos le registradas en el escáner biométrico.</a:t>
            </a:r>
          </a:p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endParaRPr lang="en-US" sz="1800" dirty="0" smtClean="0">
              <a:latin typeface="Calibri" pitchFamily="34" charset="0"/>
            </a:endParaRPr>
          </a:p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endParaRPr lang="en-US" sz="1800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134" y="2311215"/>
            <a:ext cx="54038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50813"/>
            <a:ext cx="8986837" cy="466704"/>
          </a:xfrm>
        </p:spPr>
        <p:txBody>
          <a:bodyPr/>
          <a:lstStyle/>
          <a:p>
            <a:r>
              <a:rPr lang="en-US" dirty="0" err="1" smtClean="0"/>
              <a:t>Outgate</a:t>
            </a:r>
            <a:r>
              <a:rPr lang="en-US" dirty="0" smtClean="0"/>
              <a:t>  </a:t>
            </a:r>
            <a:r>
              <a:rPr lang="en-US" dirty="0" err="1" smtClean="0"/>
              <a:t>Salida</a:t>
            </a:r>
            <a:endParaRPr lang="en-US" dirty="0"/>
          </a:p>
        </p:txBody>
      </p:sp>
      <p:sp>
        <p:nvSpPr>
          <p:cNvPr id="4" name="Text Placeholder 6"/>
          <p:cNvSpPr txBox="1">
            <a:spLocks noGrp="1"/>
          </p:cNvSpPr>
          <p:nvPr>
            <p:ph idx="1"/>
          </p:nvPr>
        </p:nvSpPr>
        <p:spPr bwMode="auto">
          <a:xfrm>
            <a:off x="157798" y="643792"/>
            <a:ext cx="8986202" cy="225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600" dirty="0">
                <a:latin typeface="Calibri" pitchFamily="34" charset="0"/>
              </a:rPr>
              <a:t>You will have to enter the unit that is being out-gated. Type in trailer/container initials and numbers</a:t>
            </a:r>
            <a:r>
              <a:rPr lang="en-US" sz="1600" dirty="0" smtClean="0">
                <a:latin typeface="Calibri" pitchFamily="34" charset="0"/>
              </a:rPr>
              <a:t>.</a:t>
            </a:r>
          </a:p>
          <a:p>
            <a:pPr marL="285750" indent="-285750" eaLnBrk="0" hangingPunct="0">
              <a:buClr>
                <a:schemeClr val="hlink"/>
              </a:buClr>
              <a:buSzPct val="81000"/>
              <a:buNone/>
            </a:pPr>
            <a:r>
              <a:rPr lang="es-ES" sz="1600" dirty="0" smtClean="0">
                <a:latin typeface="Calibri" pitchFamily="34" charset="0"/>
              </a:rPr>
              <a:t>	</a:t>
            </a:r>
            <a:r>
              <a:rPr lang="es-ES" sz="1600" i="1" dirty="0" smtClean="0">
                <a:latin typeface="Calibri" pitchFamily="34" charset="0"/>
              </a:rPr>
              <a:t>Usted necesitará entrar en la unidad que está saliendo. Escriba las iniciales del remolque / contenedor y números</a:t>
            </a:r>
            <a:endParaRPr lang="en-US" sz="1600" dirty="0">
              <a:latin typeface="Calibri" pitchFamily="34" charset="0"/>
            </a:endParaRPr>
          </a:p>
          <a:p>
            <a:pPr marL="742950" lvl="1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dirty="0">
                <a:latin typeface="Calibri" pitchFamily="34" charset="0"/>
              </a:rPr>
              <a:t>Only if license plate recognition (LPR) fails</a:t>
            </a:r>
            <a:r>
              <a:rPr lang="en-US" sz="1400" dirty="0" smtClean="0">
                <a:latin typeface="Calibri" pitchFamily="34" charset="0"/>
              </a:rPr>
              <a:t>.</a:t>
            </a:r>
          </a:p>
          <a:p>
            <a:pPr marL="742950" lvl="1" indent="-285750" eaLnBrk="0" hangingPunct="0">
              <a:buClr>
                <a:schemeClr val="hlink"/>
              </a:buClr>
              <a:buSzPct val="81000"/>
              <a:buNone/>
            </a:pPr>
            <a:r>
              <a:rPr lang="en-US" sz="1400" dirty="0" smtClean="0">
                <a:latin typeface="Calibri" pitchFamily="34" charset="0"/>
              </a:rPr>
              <a:t>	</a:t>
            </a:r>
            <a:r>
              <a:rPr lang="es-ES" sz="1400" i="1" dirty="0" smtClean="0">
                <a:latin typeface="Calibri" pitchFamily="34" charset="0"/>
              </a:rPr>
              <a:t>Sólo si la licencia de reconocimiento de matrículas (LPR) falla.</a:t>
            </a:r>
            <a:endParaRPr lang="en-US" sz="1400" i="1" dirty="0">
              <a:latin typeface="Calibri" pitchFamily="34" charset="0"/>
            </a:endParaRPr>
          </a:p>
          <a:p>
            <a:pPr marL="742950" lvl="1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dirty="0">
                <a:latin typeface="Calibri" pitchFamily="34" charset="0"/>
              </a:rPr>
              <a:t>If LPR matches, you will just confirm</a:t>
            </a:r>
            <a:r>
              <a:rPr lang="en-US" sz="1400" dirty="0" smtClean="0">
                <a:latin typeface="Calibri" pitchFamily="34" charset="0"/>
              </a:rPr>
              <a:t>.</a:t>
            </a:r>
          </a:p>
          <a:p>
            <a:pPr marL="742950" lvl="1" indent="-285750" eaLnBrk="0" hangingPunct="0">
              <a:buClr>
                <a:schemeClr val="hlink"/>
              </a:buClr>
              <a:buSzPct val="81000"/>
              <a:buNone/>
            </a:pPr>
            <a:r>
              <a:rPr lang="es-ES" sz="1400" dirty="0" smtClean="0">
                <a:latin typeface="Calibri" pitchFamily="34" charset="0"/>
              </a:rPr>
              <a:t>	</a:t>
            </a:r>
            <a:r>
              <a:rPr lang="es-ES" sz="1400" i="1" dirty="0" smtClean="0">
                <a:latin typeface="Calibri" pitchFamily="34" charset="0"/>
              </a:rPr>
              <a:t>Si coincide con LPR, usted acaba de confirmar.</a:t>
            </a:r>
          </a:p>
          <a:p>
            <a:pPr marL="742950" lvl="1" indent="-285750" algn="l" eaLnBrk="0" hangingPunct="0">
              <a:buClr>
                <a:schemeClr val="hlink"/>
              </a:buClr>
              <a:buSzPct val="81000"/>
              <a:buNone/>
            </a:pPr>
            <a:endParaRPr lang="en-US" sz="1400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930" y="2790701"/>
            <a:ext cx="5827816" cy="34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 Entry</a:t>
            </a:r>
            <a:br>
              <a:rPr lang="en-US" dirty="0" smtClean="0"/>
            </a:br>
            <a:r>
              <a:rPr lang="en-US" dirty="0" err="1" smtClean="0"/>
              <a:t>Sello</a:t>
            </a:r>
            <a:r>
              <a:rPr lang="en-US" dirty="0" smtClean="0"/>
              <a:t> </a:t>
            </a:r>
            <a:r>
              <a:rPr lang="en-US" dirty="0" err="1" smtClean="0"/>
              <a:t>Informaci</a:t>
            </a:r>
            <a:r>
              <a:rPr lang="es-ES" dirty="0" smtClean="0"/>
              <a:t>ó</a:t>
            </a:r>
            <a:r>
              <a:rPr lang="en-US" dirty="0" smtClean="0"/>
              <a:t>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6"/>
          <p:cNvSpPr txBox="1">
            <a:spLocks noGrp="1"/>
          </p:cNvSpPr>
          <p:nvPr>
            <p:ph idx="1"/>
          </p:nvPr>
        </p:nvSpPr>
        <p:spPr bwMode="auto">
          <a:xfrm>
            <a:off x="157798" y="1154430"/>
            <a:ext cx="8653693" cy="95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If out-gating a load you will be prompted to enter the seal number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 marL="285750" indent="-285750" eaLnBrk="0" hangingPunct="0">
              <a:buClr>
                <a:schemeClr val="hlink"/>
              </a:buClr>
              <a:buSzPct val="81000"/>
              <a:buNone/>
            </a:pPr>
            <a:r>
              <a:rPr lang="es-ES" sz="2000" dirty="0" smtClean="0">
                <a:latin typeface="Calibri" pitchFamily="34" charset="0"/>
              </a:rPr>
              <a:t>	</a:t>
            </a:r>
            <a:r>
              <a:rPr lang="es-ES" sz="2000" i="1" dirty="0" smtClean="0">
                <a:latin typeface="Calibri" pitchFamily="34" charset="0"/>
              </a:rPr>
              <a:t>Si es una </a:t>
            </a:r>
            <a:r>
              <a:rPr lang="es-ES" sz="2000" i="1" dirty="0" err="1" smtClean="0">
                <a:latin typeface="Calibri" pitchFamily="34" charset="0"/>
              </a:rPr>
              <a:t>recoleecion</a:t>
            </a:r>
            <a:r>
              <a:rPr lang="es-ES" sz="2000" i="1" dirty="0" smtClean="0">
                <a:latin typeface="Calibri" pitchFamily="34" charset="0"/>
              </a:rPr>
              <a:t>- ingrese el número de </a:t>
            </a:r>
            <a:r>
              <a:rPr lang="es-ES" sz="2000" i="1" dirty="0" err="1" smtClean="0">
                <a:latin typeface="Calibri" pitchFamily="34" charset="0"/>
              </a:rPr>
              <a:t>recoleecion</a:t>
            </a:r>
            <a:r>
              <a:rPr lang="es-ES" sz="2000" i="1" dirty="0" smtClean="0">
                <a:latin typeface="Calibri" pitchFamily="34" charset="0"/>
              </a:rPr>
              <a:t> para la unidad.</a:t>
            </a:r>
            <a:endParaRPr lang="en-US" sz="2000" i="1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878" y="2156836"/>
            <a:ext cx="54038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Control Number Entry</a:t>
            </a:r>
            <a:br>
              <a:rPr lang="en-US" sz="2400" dirty="0" smtClean="0"/>
            </a:br>
            <a:r>
              <a:rPr lang="en-US" sz="2400" dirty="0" err="1" smtClean="0"/>
              <a:t>Numero</a:t>
            </a:r>
            <a:r>
              <a:rPr lang="en-US" sz="2400" dirty="0" smtClean="0"/>
              <a:t> de </a:t>
            </a:r>
            <a:r>
              <a:rPr lang="en-US" sz="2400" dirty="0" err="1" smtClean="0"/>
              <a:t>recoleecion</a:t>
            </a:r>
            <a:r>
              <a:rPr lang="en-US" sz="2400" dirty="0" smtClean="0"/>
              <a:t> </a:t>
            </a:r>
            <a:r>
              <a:rPr lang="en-US" sz="2400" dirty="0" err="1" smtClean="0"/>
              <a:t>entrada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4" name="Text Placeholder 6"/>
          <p:cNvSpPr txBox="1">
            <a:spLocks noGrp="1"/>
          </p:cNvSpPr>
          <p:nvPr>
            <p:ph idx="1"/>
          </p:nvPr>
        </p:nvSpPr>
        <p:spPr bwMode="auto">
          <a:xfrm>
            <a:off x="145922" y="893173"/>
            <a:ext cx="8796197" cy="155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Type in a valid Control Number and press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Enter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 marL="285750" indent="-285750" eaLnBrk="0" hangingPunct="0">
              <a:buClr>
                <a:schemeClr val="hlink"/>
              </a:buClr>
              <a:buSzPct val="81000"/>
              <a:buNone/>
            </a:pPr>
            <a:r>
              <a:rPr lang="es-ES" sz="2000" dirty="0" smtClean="0">
                <a:latin typeface="Calibri" pitchFamily="34" charset="0"/>
              </a:rPr>
              <a:t>	</a:t>
            </a:r>
            <a:r>
              <a:rPr lang="es-ES" sz="2000" i="1" dirty="0" smtClean="0">
                <a:latin typeface="Calibri" pitchFamily="34" charset="0"/>
              </a:rPr>
              <a:t>Escriba un número de control válido y pulse </a:t>
            </a:r>
            <a:r>
              <a:rPr lang="es-ES" sz="2000" i="1" dirty="0" err="1" smtClean="0">
                <a:solidFill>
                  <a:srgbClr val="FF0000"/>
                </a:solidFill>
                <a:latin typeface="Calibri" pitchFamily="34" charset="0"/>
              </a:rPr>
              <a:t>Enter</a:t>
            </a:r>
            <a:r>
              <a:rPr lang="es-ES" sz="2000" i="1" dirty="0" smtClean="0">
                <a:latin typeface="Calibri" pitchFamily="34" charset="0"/>
              </a:rPr>
              <a:t>.</a:t>
            </a:r>
          </a:p>
          <a:p>
            <a:pPr marL="285750" indent="-285750" eaLnBrk="0" hangingPunct="0">
              <a:buClr>
                <a:schemeClr val="hlink"/>
              </a:buClr>
              <a:buSzPct val="81000"/>
              <a:buNone/>
            </a:pPr>
            <a:r>
              <a:rPr lang="es-ES" sz="2000" dirty="0" smtClean="0">
                <a:latin typeface="Calibri" pitchFamily="34" charset="0"/>
              </a:rPr>
              <a:t>	</a:t>
            </a:r>
            <a:r>
              <a:rPr lang="es-ES" sz="2000" i="1" dirty="0" smtClean="0">
                <a:latin typeface="Calibri" pitchFamily="34" charset="0"/>
              </a:rPr>
              <a:t>Si el número de control no es válido no podrán salir hasta que el número de control correcto es introducido.</a:t>
            </a:r>
          </a:p>
          <a:p>
            <a:pPr marL="285750" indent="-285750" eaLnBrk="0" hangingPunct="0">
              <a:buClr>
                <a:schemeClr val="hlink"/>
              </a:buClr>
              <a:buSzPct val="81000"/>
              <a:buNone/>
            </a:pPr>
            <a:endParaRPr lang="en-US" sz="2000" i="1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137" y="2394343"/>
            <a:ext cx="5403850" cy="353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J1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617" y="2121210"/>
            <a:ext cx="5501821" cy="386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6"/>
          <p:cNvSpPr txBox="1">
            <a:spLocks/>
          </p:cNvSpPr>
          <p:nvPr/>
        </p:nvSpPr>
        <p:spPr bwMode="auto">
          <a:xfrm>
            <a:off x="157797" y="608166"/>
            <a:ext cx="8190555" cy="12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1000"/>
              <a:buFont typeface="Wingdings" pitchFamily="2" charset="2"/>
              <a:buChar char="Ø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Once the in-gate process is complete, you will receive your J1 and have the option of receiving a duplicate copy by pressing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1000"/>
              <a:buFont typeface="Times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Una vez que la entrada se ha completado un J1 se imprimirá. Usted tendrá la opción de imprimir más si es necesario, pulse 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50813"/>
            <a:ext cx="3262931" cy="990600"/>
          </a:xfrm>
        </p:spPr>
        <p:txBody>
          <a:bodyPr/>
          <a:lstStyle/>
          <a:p>
            <a:r>
              <a:rPr lang="en-US" dirty="0" smtClean="0"/>
              <a:t>Welcome Screen</a:t>
            </a:r>
            <a:endParaRPr lang="en-US" dirty="0"/>
          </a:p>
        </p:txBody>
      </p:sp>
      <p:sp>
        <p:nvSpPr>
          <p:cNvPr id="4" name="Text Placeholder 6"/>
          <p:cNvSpPr txBox="1">
            <a:spLocks noGrp="1"/>
          </p:cNvSpPr>
          <p:nvPr>
            <p:ph idx="1"/>
          </p:nvPr>
        </p:nvSpPr>
        <p:spPr bwMode="auto">
          <a:xfrm>
            <a:off x="205300" y="643791"/>
            <a:ext cx="3666056" cy="118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600" dirty="0">
                <a:latin typeface="Calibri" pitchFamily="34" charset="0"/>
              </a:rPr>
              <a:t>When in-gating a unit through the </a:t>
            </a:r>
            <a:r>
              <a:rPr lang="en-US" sz="1600" dirty="0" smtClean="0">
                <a:latin typeface="Calibri" pitchFamily="34" charset="0"/>
              </a:rPr>
              <a:t>AGS </a:t>
            </a:r>
            <a:r>
              <a:rPr lang="en-US" sz="1600" dirty="0">
                <a:latin typeface="Calibri" pitchFamily="34" charset="0"/>
              </a:rPr>
              <a:t>system, the driver must press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Enter </a:t>
            </a:r>
            <a:r>
              <a:rPr lang="en-US" sz="1600" dirty="0">
                <a:latin typeface="Calibri" pitchFamily="34" charset="0"/>
              </a:rPr>
              <a:t>on the kiosk screen to begin their In-gate transaction.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880758" y="196335"/>
            <a:ext cx="426324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Pantella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bienvendia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 bwMode="auto">
          <a:xfrm>
            <a:off x="5333460" y="618061"/>
            <a:ext cx="3632409" cy="16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algn="l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s-ES" sz="1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alibri" pitchFamily="34" charset="0"/>
              </a:rPr>
              <a:t>Si </a:t>
            </a:r>
            <a:r>
              <a:rPr lang="es-ES" sz="1600" b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alibri" pitchFamily="34" charset="0"/>
              </a:rPr>
              <a:t>oferencen</a:t>
            </a:r>
            <a:r>
              <a:rPr lang="es-ES" sz="1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alibri" pitchFamily="34" charset="0"/>
              </a:rPr>
              <a:t> una unidad a través de sistema </a:t>
            </a:r>
            <a:r>
              <a:rPr lang="es-ES" sz="1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alibri" pitchFamily="34" charset="0"/>
              </a:rPr>
              <a:t>AGS, </a:t>
            </a:r>
            <a:r>
              <a:rPr lang="es-ES" sz="1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alibri" pitchFamily="34" charset="0"/>
              </a:rPr>
              <a:t>pulse ENTER en la pantalla para </a:t>
            </a:r>
            <a:r>
              <a:rPr lang="es-ES" sz="1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comenzar</a:t>
            </a:r>
            <a:r>
              <a:rPr lang="es-ES" sz="1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alibri" pitchFamily="34" charset="0"/>
              </a:rPr>
              <a:t> su quiosco en la puerta de la transacción.</a:t>
            </a:r>
            <a:endParaRPr kumimoji="0" lang="en-US" sz="1600" b="0" i="0" u="none" strike="noStrike" kern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uLnTx/>
              <a:uFillTx/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112" y="1970438"/>
            <a:ext cx="636573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50813"/>
            <a:ext cx="3357933" cy="526081"/>
          </a:xfrm>
        </p:spPr>
        <p:txBody>
          <a:bodyPr/>
          <a:lstStyle/>
          <a:p>
            <a:r>
              <a:rPr lang="en-US" sz="2400" dirty="0" smtClean="0"/>
              <a:t>Driver’s License</a:t>
            </a:r>
            <a:endParaRPr lang="en-US" sz="2400" dirty="0"/>
          </a:p>
        </p:txBody>
      </p:sp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0" y="713448"/>
            <a:ext cx="4206443" cy="138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dirty="0">
                <a:latin typeface="Calibri" pitchFamily="34" charset="0"/>
              </a:rPr>
              <a:t>Type in Drivers license and hit </a:t>
            </a: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Enter</a:t>
            </a:r>
            <a:r>
              <a:rPr lang="en-US" sz="1400" dirty="0">
                <a:latin typeface="Calibri" pitchFamily="34" charset="0"/>
              </a:rPr>
              <a:t>. </a:t>
            </a:r>
          </a:p>
          <a:p>
            <a:pPr marL="742950" lvl="1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dirty="0">
                <a:latin typeface="Calibri" pitchFamily="34" charset="0"/>
              </a:rPr>
              <a:t>UPS</a:t>
            </a:r>
          </a:p>
          <a:p>
            <a:pPr marL="1200150" lvl="2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dirty="0">
                <a:latin typeface="Calibri" pitchFamily="34" charset="0"/>
              </a:rPr>
              <a:t>Depending on how they were initially registered in UIIA, they would either use their Drivers License Number or Employee ID Number.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204" y="2208812"/>
            <a:ext cx="5307484" cy="375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298868" y="148833"/>
            <a:ext cx="4845132" cy="56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Numero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licencia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conducir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 bwMode="auto">
          <a:xfrm>
            <a:off x="4570020" y="557089"/>
            <a:ext cx="4206443" cy="154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dirty="0" err="1" smtClean="0">
                <a:latin typeface="Calibri" pitchFamily="34" charset="0"/>
              </a:rPr>
              <a:t>Tipo</a:t>
            </a:r>
            <a:r>
              <a:rPr lang="en-US" sz="1400" dirty="0" smtClean="0">
                <a:latin typeface="Calibri" pitchFamily="34" charset="0"/>
              </a:rPr>
              <a:t> el </a:t>
            </a:r>
            <a:r>
              <a:rPr lang="en-US" sz="1400" dirty="0" err="1" smtClean="0">
                <a:latin typeface="Calibri" pitchFamily="34" charset="0"/>
              </a:rPr>
              <a:t>numero</a:t>
            </a:r>
            <a:r>
              <a:rPr lang="en-US" sz="1400" dirty="0" smtClean="0">
                <a:latin typeface="Calibri" pitchFamily="34" charset="0"/>
              </a:rPr>
              <a:t> de </a:t>
            </a:r>
            <a:r>
              <a:rPr lang="en-US" sz="1400" dirty="0" err="1" smtClean="0">
                <a:latin typeface="Calibri" pitchFamily="34" charset="0"/>
              </a:rPr>
              <a:t>licencia</a:t>
            </a:r>
            <a:r>
              <a:rPr lang="en-US" sz="1400" dirty="0" smtClean="0">
                <a:latin typeface="Calibri" pitchFamily="34" charset="0"/>
              </a:rPr>
              <a:t> y pulse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Enter</a:t>
            </a:r>
            <a:r>
              <a:rPr lang="en-US" sz="1400" dirty="0">
                <a:latin typeface="Calibri" pitchFamily="34" charset="0"/>
              </a:rPr>
              <a:t>. </a:t>
            </a:r>
          </a:p>
          <a:p>
            <a:pPr marL="742950" lvl="1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dirty="0">
                <a:latin typeface="Calibri" pitchFamily="34" charset="0"/>
              </a:rPr>
              <a:t>UPS</a:t>
            </a:r>
          </a:p>
          <a:p>
            <a:pPr marL="1200150" lvl="2" indent="-285750" algn="l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s-ES" sz="1400" dirty="0" smtClean="0">
                <a:latin typeface="Calibri" pitchFamily="34" charset="0"/>
              </a:rPr>
              <a:t>Dependiendo de la forma en que se registraron inicialmente en UIIA, que, o bien utilizar su número de licencia de conducir o número de identificación del empleado.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50813"/>
            <a:ext cx="3286681" cy="514205"/>
          </a:xfrm>
        </p:spPr>
        <p:txBody>
          <a:bodyPr/>
          <a:lstStyle/>
          <a:p>
            <a:r>
              <a:rPr lang="en-US" dirty="0" smtClean="0"/>
              <a:t>SCAC Selection</a:t>
            </a:r>
            <a:endParaRPr lang="en-US" dirty="0"/>
          </a:p>
        </p:txBody>
      </p:sp>
      <p:sp>
        <p:nvSpPr>
          <p:cNvPr id="4" name="Text Placeholder 6"/>
          <p:cNvSpPr txBox="1">
            <a:spLocks noGrp="1"/>
          </p:cNvSpPr>
          <p:nvPr>
            <p:ph idx="1"/>
          </p:nvPr>
        </p:nvSpPr>
        <p:spPr bwMode="auto">
          <a:xfrm>
            <a:off x="181550" y="643791"/>
            <a:ext cx="3464176" cy="88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Select the company your driving for. </a:t>
            </a:r>
          </a:p>
          <a:p>
            <a:pPr marL="742950" lvl="1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600" dirty="0">
                <a:latin typeface="Calibri" pitchFamily="34" charset="0"/>
              </a:rPr>
              <a:t>You could potentially have multiple options depending on how many companies you drive for.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915784"/>
            <a:ext cx="3286681" cy="51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eaLnBrk="1" hangingPunct="1">
              <a:lnSpc>
                <a:spcPct val="90000"/>
              </a:lnSpc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SCAC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Selecci</a:t>
            </a:r>
            <a:r>
              <a:rPr lang="es-ES" sz="2800" dirty="0" smtClean="0">
                <a:solidFill>
                  <a:srgbClr val="002060"/>
                </a:solidFill>
                <a:latin typeface="+mn-lt"/>
              </a:rPr>
              <a:t>ó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 bwMode="auto">
          <a:xfrm>
            <a:off x="0" y="3420639"/>
            <a:ext cx="3464176" cy="241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algn="l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s-ES" sz="2000" kern="0" dirty="0" smtClean="0">
                <a:latin typeface="Calibri" pitchFamily="34" charset="0"/>
              </a:rPr>
              <a:t>Seleccione la empresa para su conducción.</a:t>
            </a:r>
          </a:p>
          <a:p>
            <a:pPr marL="742950" lvl="1" indent="-285750" algn="l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s-ES" sz="1600" kern="0" dirty="0" smtClean="0">
                <a:latin typeface="Calibri" pitchFamily="34" charset="0"/>
              </a:rPr>
              <a:t>Usted podría tener opciones múltiples dependiendo de cómo muchas empresas que conducir por.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9380" y="712519"/>
            <a:ext cx="5192734" cy="45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50813"/>
            <a:ext cx="3844821" cy="990600"/>
          </a:xfrm>
        </p:spPr>
        <p:txBody>
          <a:bodyPr/>
          <a:lstStyle/>
          <a:p>
            <a:r>
              <a:rPr lang="en-US" dirty="0" smtClean="0"/>
              <a:t>Security Intervention</a:t>
            </a:r>
            <a:endParaRPr lang="en-US" dirty="0"/>
          </a:p>
        </p:txBody>
      </p:sp>
      <p:sp>
        <p:nvSpPr>
          <p:cNvPr id="4" name="Text Placeholder 6"/>
          <p:cNvSpPr txBox="1">
            <a:spLocks noGrp="1"/>
          </p:cNvSpPr>
          <p:nvPr>
            <p:ph idx="1"/>
          </p:nvPr>
        </p:nvSpPr>
        <p:spPr bwMode="auto">
          <a:xfrm>
            <a:off x="264677" y="3446368"/>
            <a:ext cx="2894160" cy="139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s-ES" sz="2000" dirty="0" smtClean="0">
                <a:latin typeface="Calibri" pitchFamily="34" charset="0"/>
              </a:rPr>
              <a:t>Colocar uno de los dedos que se haya registrado con el escáner biométrico.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7176" y="2239963"/>
            <a:ext cx="5400675" cy="3905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85007" y="2369519"/>
            <a:ext cx="3051958" cy="91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Seguridad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Intervencion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 bwMode="auto">
          <a:xfrm>
            <a:off x="630833" y="950572"/>
            <a:ext cx="7788772" cy="90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1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You will next be prompted to place one of the fingers you registered with on the biometric scanner.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50813"/>
            <a:ext cx="7894307" cy="787338"/>
          </a:xfrm>
        </p:spPr>
        <p:txBody>
          <a:bodyPr/>
          <a:lstStyle/>
          <a:p>
            <a:r>
              <a:rPr lang="en-US" dirty="0" smtClean="0"/>
              <a:t>Security Intervention</a:t>
            </a:r>
            <a:endParaRPr lang="en-US" dirty="0"/>
          </a:p>
        </p:txBody>
      </p:sp>
      <p:sp>
        <p:nvSpPr>
          <p:cNvPr id="4" name="Text Placeholder 6"/>
          <p:cNvSpPr txBox="1">
            <a:spLocks noGrp="1"/>
          </p:cNvSpPr>
          <p:nvPr>
            <p:ph idx="1"/>
          </p:nvPr>
        </p:nvSpPr>
        <p:spPr bwMode="auto">
          <a:xfrm>
            <a:off x="157798" y="715043"/>
            <a:ext cx="4010441" cy="136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600" dirty="0">
                <a:latin typeface="Calibri" pitchFamily="34" charset="0"/>
              </a:rPr>
              <a:t>If you are not registered or your finger print did not read properly, you will see the following screen.</a:t>
            </a:r>
          </a:p>
          <a:p>
            <a:pPr marL="742950" lvl="1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600" dirty="0">
                <a:latin typeface="Calibri" pitchFamily="34" charset="0"/>
              </a:rPr>
              <a:t>If not biometrically registered you will have to register.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994" y="1983179"/>
            <a:ext cx="6475598" cy="41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405746" y="142504"/>
            <a:ext cx="4560124" cy="67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Seguridad</a:t>
            </a:r>
            <a:r>
              <a:rPr lang="en-US" sz="3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3000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Intervencion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 bwMode="auto">
          <a:xfrm>
            <a:off x="4525938" y="736815"/>
            <a:ext cx="4010441" cy="136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algn="l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s-ES" sz="1600" kern="0" dirty="0" smtClean="0">
                <a:latin typeface="Calibri" pitchFamily="34" charset="0"/>
              </a:rPr>
              <a:t>Si no está registrado o no su huella digital no leyó correctamente, aparecerá la siguiente pantalla.</a:t>
            </a:r>
          </a:p>
          <a:p>
            <a:pPr marL="742950" lvl="1" indent="-285750" algn="l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s-ES" sz="1600" kern="0" dirty="0" smtClean="0">
                <a:latin typeface="Calibri" pitchFamily="34" charset="0"/>
              </a:rPr>
              <a:t>Si no biométricamente registrado tendrás que registrarte.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50813"/>
            <a:ext cx="2206027" cy="990600"/>
          </a:xfrm>
        </p:spPr>
        <p:txBody>
          <a:bodyPr/>
          <a:lstStyle/>
          <a:p>
            <a:r>
              <a:rPr lang="en-US" dirty="0" smtClean="0"/>
              <a:t>In-Gate </a:t>
            </a:r>
            <a:endParaRPr lang="en-US" dirty="0"/>
          </a:p>
        </p:txBody>
      </p:sp>
      <p:sp>
        <p:nvSpPr>
          <p:cNvPr id="4" name="Text Placeholder 6"/>
          <p:cNvSpPr txBox="1">
            <a:spLocks noGrp="1"/>
          </p:cNvSpPr>
          <p:nvPr>
            <p:ph idx="1"/>
          </p:nvPr>
        </p:nvSpPr>
        <p:spPr bwMode="auto">
          <a:xfrm>
            <a:off x="145923" y="596290"/>
            <a:ext cx="4129194" cy="151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dirty="0">
                <a:latin typeface="Calibri" pitchFamily="34" charset="0"/>
              </a:rPr>
              <a:t>You will have to enter the unit that is being in-gated. Type in trailer/container initials and numbers.</a:t>
            </a:r>
          </a:p>
          <a:p>
            <a:pPr marL="742950" lvl="1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dirty="0">
                <a:latin typeface="Calibri" pitchFamily="34" charset="0"/>
              </a:rPr>
              <a:t>Only if license plate recognition (LPR) fails.</a:t>
            </a:r>
          </a:p>
          <a:p>
            <a:pPr marL="742950" lvl="1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400" dirty="0">
                <a:latin typeface="Calibri" pitchFamily="34" charset="0"/>
              </a:rPr>
              <a:t>If LPR matches, you will just confirm.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990" y="2198558"/>
            <a:ext cx="5976835" cy="38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750933" y="178130"/>
            <a:ext cx="2206027" cy="5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Entrada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 bwMode="auto">
          <a:xfrm>
            <a:off x="4620942" y="724940"/>
            <a:ext cx="4129194" cy="151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algn="l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s-ES" sz="1400" kern="0" dirty="0" smtClean="0">
                <a:latin typeface="Calibri" pitchFamily="34" charset="0"/>
              </a:rPr>
              <a:t>Escriba las iniciales del remolque / contenedor y números.</a:t>
            </a:r>
          </a:p>
          <a:p>
            <a:pPr marL="742950" lvl="1" indent="-285750" algn="l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s-ES" sz="1400" kern="0" dirty="0" smtClean="0">
                <a:latin typeface="Calibri" pitchFamily="34" charset="0"/>
              </a:rPr>
              <a:t>Sólo si la licencia de reconocimiento de matrículas (LPR) falla.</a:t>
            </a:r>
          </a:p>
          <a:p>
            <a:pPr marL="742950" lvl="1" indent="-285750" algn="l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s-ES" sz="1400" kern="0" dirty="0" smtClean="0">
                <a:latin typeface="Calibri" pitchFamily="34" charset="0"/>
              </a:rPr>
              <a:t>Si coincide con LPR, usted acaba de confirmar.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50813"/>
            <a:ext cx="3999201" cy="526081"/>
          </a:xfrm>
        </p:spPr>
        <p:txBody>
          <a:bodyPr/>
          <a:lstStyle/>
          <a:p>
            <a:r>
              <a:rPr lang="en-US" sz="2800" dirty="0" smtClean="0"/>
              <a:t>Ingate Confirmation</a:t>
            </a:r>
            <a:endParaRPr lang="en-US" sz="2800" dirty="0"/>
          </a:p>
        </p:txBody>
      </p:sp>
      <p:sp>
        <p:nvSpPr>
          <p:cNvPr id="4" name="Text Placeholder 6"/>
          <p:cNvSpPr txBox="1">
            <a:spLocks noGrp="1"/>
          </p:cNvSpPr>
          <p:nvPr>
            <p:ph idx="1"/>
          </p:nvPr>
        </p:nvSpPr>
        <p:spPr bwMode="auto">
          <a:xfrm>
            <a:off x="157798" y="596290"/>
            <a:ext cx="3297921" cy="223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600" dirty="0">
                <a:latin typeface="Calibri" pitchFamily="34" charset="0"/>
              </a:rPr>
              <a:t>Please confirm the information on the screen is correct by pressing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sz="1600" dirty="0">
                <a:latin typeface="Calibri" pitchFamily="34" charset="0"/>
              </a:rPr>
              <a:t>.</a:t>
            </a:r>
          </a:p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1600" dirty="0">
                <a:latin typeface="Calibri" pitchFamily="34" charset="0"/>
              </a:rPr>
              <a:t>If information is incorrect press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N </a:t>
            </a:r>
            <a:r>
              <a:rPr lang="en-US" sz="1600" dirty="0">
                <a:latin typeface="Calibri" pitchFamily="34" charset="0"/>
              </a:rPr>
              <a:t>and select the incorrect information. Selecting it will give you the opportunity to update and correct it.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75922" y="172585"/>
            <a:ext cx="4226810" cy="100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eaLnBrk="1" hangingPunct="1">
              <a:lnSpc>
                <a:spcPct val="90000"/>
              </a:lnSpc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Entrada</a:t>
            </a: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Confirmación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 bwMode="auto">
          <a:xfrm>
            <a:off x="4407185" y="629937"/>
            <a:ext cx="3988670" cy="188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algn="l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s-ES" sz="1600" kern="0" dirty="0" smtClean="0">
                <a:latin typeface="Calibri" pitchFamily="34" charset="0"/>
              </a:rPr>
              <a:t>Por favor, confirme la información en la pantalla es correcta pulsando </a:t>
            </a:r>
            <a:r>
              <a:rPr lang="es-ES" sz="1600" kern="0" dirty="0" smtClean="0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s-ES" sz="1600" kern="0" dirty="0" smtClean="0">
                <a:latin typeface="Calibri" pitchFamily="34" charset="0"/>
              </a:rPr>
              <a:t>.</a:t>
            </a:r>
          </a:p>
          <a:p>
            <a:pPr marL="285750" lvl="0" indent="-285750" algn="l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s-ES" sz="1600" kern="0" dirty="0" smtClean="0">
                <a:latin typeface="Calibri" pitchFamily="34" charset="0"/>
              </a:rPr>
              <a:t>Si la información es incorrecta pulse </a:t>
            </a:r>
            <a:r>
              <a:rPr lang="es-ES" sz="1600" kern="0" dirty="0" smtClean="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es-ES" sz="1600" kern="0" dirty="0" smtClean="0">
                <a:latin typeface="Calibri" pitchFamily="34" charset="0"/>
              </a:rPr>
              <a:t> y seleccione la información incorrecta. Selección se le dará la oportunidad de actualizar y corregirlo.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304" y="2778826"/>
            <a:ext cx="5007429" cy="337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88" y="317068"/>
            <a:ext cx="2586037" cy="990600"/>
          </a:xfrm>
        </p:spPr>
        <p:txBody>
          <a:bodyPr/>
          <a:lstStyle/>
          <a:p>
            <a:r>
              <a:rPr lang="en-US" dirty="0" smtClean="0"/>
              <a:t>Seal Entry</a:t>
            </a:r>
            <a:endParaRPr lang="en-US" dirty="0"/>
          </a:p>
        </p:txBody>
      </p:sp>
      <p:sp>
        <p:nvSpPr>
          <p:cNvPr id="4" name="Text Placeholder 6"/>
          <p:cNvSpPr txBox="1">
            <a:spLocks noGrp="1"/>
          </p:cNvSpPr>
          <p:nvPr>
            <p:ph idx="1"/>
          </p:nvPr>
        </p:nvSpPr>
        <p:spPr bwMode="auto">
          <a:xfrm>
            <a:off x="157798" y="928798"/>
            <a:ext cx="3321672" cy="99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 eaLnBrk="0" hangingPunct="0"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If in-gating a load you will be prompted to enter the seal number.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379" y="2121210"/>
            <a:ext cx="54038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240296" y="255711"/>
            <a:ext cx="4583070" cy="69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Sello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0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Informacion</a:t>
            </a:r>
            <a:r>
              <a:rPr lang="en-US" sz="3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 bwMode="auto">
          <a:xfrm>
            <a:off x="4110302" y="926819"/>
            <a:ext cx="3321672" cy="99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algn="l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1000"/>
              <a:buFont typeface="Wingdings" pitchFamily="2" charset="2"/>
              <a:buChar char="Ø"/>
            </a:pPr>
            <a:r>
              <a:rPr lang="es-ES" sz="2000" kern="0" dirty="0" smtClean="0">
                <a:latin typeface="Calibri" pitchFamily="34" charset="0"/>
              </a:rPr>
              <a:t>Si ofrecer una carga se le pedirá que introduzca el número del sello.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50_template">
  <a:themeElements>
    <a:clrScheme name="Union Pacific">
      <a:dk1>
        <a:srgbClr val="000000"/>
      </a:dk1>
      <a:lt1>
        <a:srgbClr val="C0C0C0"/>
      </a:lt1>
      <a:dk2>
        <a:srgbClr val="00247D"/>
      </a:dk2>
      <a:lt2>
        <a:srgbClr val="CA0000"/>
      </a:lt2>
      <a:accent1>
        <a:srgbClr val="FFD400"/>
      </a:accent1>
      <a:accent2>
        <a:srgbClr val="6699C2"/>
      </a:accent2>
      <a:accent3>
        <a:srgbClr val="FC9114"/>
      </a:accent3>
      <a:accent4>
        <a:srgbClr val="638F38"/>
      </a:accent4>
      <a:accent5>
        <a:srgbClr val="8A5418"/>
      </a:accent5>
      <a:accent6>
        <a:srgbClr val="994DA1"/>
      </a:accent6>
      <a:hlink>
        <a:srgbClr val="00247D"/>
      </a:hlink>
      <a:folHlink>
        <a:srgbClr val="00247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FF"/>
        </a:dk1>
        <a:lt1>
          <a:srgbClr val="FFFFFF"/>
        </a:lt1>
        <a:dk2>
          <a:srgbClr val="FF0000"/>
        </a:dk2>
        <a:lt2>
          <a:srgbClr val="808080"/>
        </a:lt2>
        <a:accent1>
          <a:srgbClr val="FFCC00"/>
        </a:accent1>
        <a:accent2>
          <a:srgbClr val="0099CC"/>
        </a:accent2>
        <a:accent3>
          <a:srgbClr val="FFAAAA"/>
        </a:accent3>
        <a:accent4>
          <a:srgbClr val="DADADA"/>
        </a:accent4>
        <a:accent5>
          <a:srgbClr val="FFE2AA"/>
        </a:accent5>
        <a:accent6>
          <a:srgbClr val="008AB9"/>
        </a:accent6>
        <a:hlink>
          <a:srgbClr val="FF66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0C0C0"/>
        </a:lt1>
        <a:dk2>
          <a:srgbClr val="1C357F"/>
        </a:dk2>
        <a:lt2>
          <a:srgbClr val="CA0000"/>
        </a:lt2>
        <a:accent1>
          <a:srgbClr val="FFC300"/>
        </a:accent1>
        <a:accent2>
          <a:srgbClr val="A3BCDA"/>
        </a:accent2>
        <a:accent3>
          <a:srgbClr val="DCDCDC"/>
        </a:accent3>
        <a:accent4>
          <a:srgbClr val="000000"/>
        </a:accent4>
        <a:accent5>
          <a:srgbClr val="FFDEAA"/>
        </a:accent5>
        <a:accent6>
          <a:srgbClr val="93AAC5"/>
        </a:accent6>
        <a:hlink>
          <a:srgbClr val="F05A0A"/>
        </a:hlink>
        <a:folHlink>
          <a:srgbClr val="0564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944</Words>
  <Application>Microsoft Office PowerPoint</Application>
  <PresentationFormat>Letter Paper (8.5x11 in)</PresentationFormat>
  <Paragraphs>159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150_template</vt:lpstr>
      <vt:lpstr>Required Information     Obligados Información </vt:lpstr>
      <vt:lpstr>Welcome Screen</vt:lpstr>
      <vt:lpstr>Driver’s License</vt:lpstr>
      <vt:lpstr>SCAC Selection</vt:lpstr>
      <vt:lpstr>Security Intervention</vt:lpstr>
      <vt:lpstr>Security Intervention</vt:lpstr>
      <vt:lpstr>In-Gate </vt:lpstr>
      <vt:lpstr>Ingate Confirmation</vt:lpstr>
      <vt:lpstr>Seal Entry</vt:lpstr>
      <vt:lpstr>Bolt Application</vt:lpstr>
      <vt:lpstr>DVIR Roadability</vt:lpstr>
      <vt:lpstr>Pre Out-gate Screen</vt:lpstr>
      <vt:lpstr>J1</vt:lpstr>
      <vt:lpstr>Outgate Screen Salida de pantalla</vt:lpstr>
      <vt:lpstr>Biometric Intervention Intervención biométrico</vt:lpstr>
      <vt:lpstr>Outgate  Salida</vt:lpstr>
      <vt:lpstr>Seal Entry Sello Información </vt:lpstr>
      <vt:lpstr>Control Number Entry Numero de recoleecion entrada </vt:lpstr>
      <vt:lpstr>J1</vt:lpstr>
    </vt:vector>
  </TitlesOfParts>
  <Company>Union Pacific Railroad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corp128</dc:creator>
  <cp:lastModifiedBy>Laversia Spencer</cp:lastModifiedBy>
  <cp:revision>50</cp:revision>
  <cp:lastPrinted>2011-08-24T14:14:27Z</cp:lastPrinted>
  <dcterms:created xsi:type="dcterms:W3CDTF">2011-08-24T14:50:28Z</dcterms:created>
  <dcterms:modified xsi:type="dcterms:W3CDTF">2013-06-28T19:13:12Z</dcterms:modified>
</cp:coreProperties>
</file>